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5"/>
  </p:notesMasterIdLst>
  <p:sldIdLst>
    <p:sldId id="256" r:id="rId2"/>
    <p:sldId id="267" r:id="rId3"/>
    <p:sldId id="268" r:id="rId4"/>
    <p:sldId id="257" r:id="rId5"/>
    <p:sldId id="259" r:id="rId6"/>
    <p:sldId id="269" r:id="rId7"/>
    <p:sldId id="270" r:id="rId8"/>
    <p:sldId id="260" r:id="rId9"/>
    <p:sldId id="261" r:id="rId10"/>
    <p:sldId id="262" r:id="rId11"/>
    <p:sldId id="263" r:id="rId12"/>
    <p:sldId id="264" r:id="rId13"/>
    <p:sldId id="265" r:id="rId14"/>
  </p:sldIdLst>
  <p:sldSz cx="14630400" cy="8229600"/>
  <p:notesSz cx="8229600" cy="14630400"/>
  <p:embeddedFontLst>
    <p:embeddedFont>
      <p:font typeface="Nunito Semi Bold" panose="020B0604020202020204" charset="0"/>
      <p:regular r:id="rId16"/>
    </p:embeddedFont>
    <p:embeddedFont>
      <p:font typeface="PT Sans" panose="020B0503020203020204" pitchFamily="34" charset="0"/>
      <p:regular r:id="rId17"/>
      <p:bold r:id="rId18"/>
      <p:italic r:id="rId19"/>
    </p:embeddedFont>
    <p:embeddedFont>
      <p:font typeface="PT Sans Bold" panose="020B0703020203020204" charset="0"/>
      <p:bold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MasterView">
  <p:normalViewPr horzBarState="maximized">
    <p:restoredLeft sz="13009" autoAdjust="0"/>
    <p:restoredTop sz="94610"/>
  </p:normalViewPr>
  <p:slideViewPr>
    <p:cSldViewPr snapToGrid="0" snapToObjects="1">
      <p:cViewPr>
        <p:scale>
          <a:sx n="50" d="100"/>
          <a:sy n="50" d="100"/>
        </p:scale>
        <p:origin x="1642" y="55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ble Dayaram" userId="2109e7b94f2ff9a9" providerId="LiveId" clId="{5F09BAAD-78EE-4BF6-81DA-E3A27F396B22}"/>
    <pc:docChg chg="custSel modMainMaster">
      <pc:chgData name="Sable Dayaram" userId="2109e7b94f2ff9a9" providerId="LiveId" clId="{5F09BAAD-78EE-4BF6-81DA-E3A27F396B22}" dt="2024-10-19T16:31:10.809" v="9" actId="478"/>
      <pc:docMkLst>
        <pc:docMk/>
      </pc:docMkLst>
      <pc:sldMasterChg chg="modSldLayout">
        <pc:chgData name="Sable Dayaram" userId="2109e7b94f2ff9a9" providerId="LiveId" clId="{5F09BAAD-78EE-4BF6-81DA-E3A27F396B22}" dt="2024-10-19T16:31:10.809" v="9" actId="478"/>
        <pc:sldMasterMkLst>
          <pc:docMk/>
          <pc:sldMasterMk cId="0" sldId="2147483648"/>
        </pc:sldMasterMkLst>
        <pc:sldLayoutChg chg="delSp mod">
          <pc:chgData name="Sable Dayaram" userId="2109e7b94f2ff9a9" providerId="LiveId" clId="{5F09BAAD-78EE-4BF6-81DA-E3A27F396B22}" dt="2024-10-19T16:30:41.965" v="0" actId="478"/>
          <pc:sldLayoutMkLst>
            <pc:docMk/>
            <pc:sldMasterMk cId="0" sldId="2147483648"/>
            <pc:sldLayoutMk cId="0" sldId="2147483650"/>
          </pc:sldLayoutMkLst>
          <pc:picChg chg="del">
            <ac:chgData name="Sable Dayaram" userId="2109e7b94f2ff9a9" providerId="LiveId" clId="{5F09BAAD-78EE-4BF6-81DA-E3A27F396B22}" dt="2024-10-19T16:30:41.965" v="0" actId="478"/>
            <ac:picMkLst>
              <pc:docMk/>
              <pc:sldMasterMk cId="0" sldId="2147483648"/>
              <pc:sldLayoutMk cId="0" sldId="2147483650"/>
              <ac:picMk id="4" creationId="{00000000-0000-0000-0000-000000000000}"/>
            </ac:picMkLst>
          </pc:picChg>
        </pc:sldLayoutChg>
        <pc:sldLayoutChg chg="delSp mod">
          <pc:chgData name="Sable Dayaram" userId="2109e7b94f2ff9a9" providerId="LiveId" clId="{5F09BAAD-78EE-4BF6-81DA-E3A27F396B22}" dt="2024-10-19T16:30:46.787" v="1" actId="478"/>
          <pc:sldLayoutMkLst>
            <pc:docMk/>
            <pc:sldMasterMk cId="0" sldId="2147483648"/>
            <pc:sldLayoutMk cId="0" sldId="2147483651"/>
          </pc:sldLayoutMkLst>
          <pc:picChg chg="del">
            <ac:chgData name="Sable Dayaram" userId="2109e7b94f2ff9a9" providerId="LiveId" clId="{5F09BAAD-78EE-4BF6-81DA-E3A27F396B22}" dt="2024-10-19T16:30:46.787" v="1" actId="478"/>
            <ac:picMkLst>
              <pc:docMk/>
              <pc:sldMasterMk cId="0" sldId="2147483648"/>
              <pc:sldLayoutMk cId="0" sldId="2147483651"/>
              <ac:picMk id="4" creationId="{00000000-0000-0000-0000-000000000000}"/>
            </ac:picMkLst>
          </pc:picChg>
        </pc:sldLayoutChg>
        <pc:sldLayoutChg chg="delSp mod">
          <pc:chgData name="Sable Dayaram" userId="2109e7b94f2ff9a9" providerId="LiveId" clId="{5F09BAAD-78EE-4BF6-81DA-E3A27F396B22}" dt="2024-10-19T16:30:49.103" v="2" actId="478"/>
          <pc:sldLayoutMkLst>
            <pc:docMk/>
            <pc:sldMasterMk cId="0" sldId="2147483648"/>
            <pc:sldLayoutMk cId="0" sldId="2147483652"/>
          </pc:sldLayoutMkLst>
          <pc:picChg chg="del">
            <ac:chgData name="Sable Dayaram" userId="2109e7b94f2ff9a9" providerId="LiveId" clId="{5F09BAAD-78EE-4BF6-81DA-E3A27F396B22}" dt="2024-10-19T16:30:49.103" v="2" actId="478"/>
            <ac:picMkLst>
              <pc:docMk/>
              <pc:sldMasterMk cId="0" sldId="2147483648"/>
              <pc:sldLayoutMk cId="0" sldId="2147483652"/>
              <ac:picMk id="4" creationId="{00000000-0000-0000-0000-000000000000}"/>
            </ac:picMkLst>
          </pc:picChg>
        </pc:sldLayoutChg>
        <pc:sldLayoutChg chg="delSp mod">
          <pc:chgData name="Sable Dayaram" userId="2109e7b94f2ff9a9" providerId="LiveId" clId="{5F09BAAD-78EE-4BF6-81DA-E3A27F396B22}" dt="2024-10-19T16:30:52.143" v="3" actId="478"/>
          <pc:sldLayoutMkLst>
            <pc:docMk/>
            <pc:sldMasterMk cId="0" sldId="2147483648"/>
            <pc:sldLayoutMk cId="0" sldId="2147483653"/>
          </pc:sldLayoutMkLst>
          <pc:picChg chg="del">
            <ac:chgData name="Sable Dayaram" userId="2109e7b94f2ff9a9" providerId="LiveId" clId="{5F09BAAD-78EE-4BF6-81DA-E3A27F396B22}" dt="2024-10-19T16:30:52.143" v="3" actId="478"/>
            <ac:picMkLst>
              <pc:docMk/>
              <pc:sldMasterMk cId="0" sldId="2147483648"/>
              <pc:sldLayoutMk cId="0" sldId="2147483653"/>
              <ac:picMk id="4" creationId="{00000000-0000-0000-0000-000000000000}"/>
            </ac:picMkLst>
          </pc:picChg>
        </pc:sldLayoutChg>
        <pc:sldLayoutChg chg="delSp mod">
          <pc:chgData name="Sable Dayaram" userId="2109e7b94f2ff9a9" providerId="LiveId" clId="{5F09BAAD-78EE-4BF6-81DA-E3A27F396B22}" dt="2024-10-19T16:30:54.972" v="4" actId="478"/>
          <pc:sldLayoutMkLst>
            <pc:docMk/>
            <pc:sldMasterMk cId="0" sldId="2147483648"/>
            <pc:sldLayoutMk cId="0" sldId="2147483654"/>
          </pc:sldLayoutMkLst>
          <pc:picChg chg="del">
            <ac:chgData name="Sable Dayaram" userId="2109e7b94f2ff9a9" providerId="LiveId" clId="{5F09BAAD-78EE-4BF6-81DA-E3A27F396B22}" dt="2024-10-19T16:30:54.972" v="4" actId="478"/>
            <ac:picMkLst>
              <pc:docMk/>
              <pc:sldMasterMk cId="0" sldId="2147483648"/>
              <pc:sldLayoutMk cId="0" sldId="2147483654"/>
              <ac:picMk id="4" creationId="{00000000-0000-0000-0000-000000000000}"/>
            </ac:picMkLst>
          </pc:picChg>
        </pc:sldLayoutChg>
        <pc:sldLayoutChg chg="delSp mod">
          <pc:chgData name="Sable Dayaram" userId="2109e7b94f2ff9a9" providerId="LiveId" clId="{5F09BAAD-78EE-4BF6-81DA-E3A27F396B22}" dt="2024-10-19T16:30:57.628" v="5" actId="478"/>
          <pc:sldLayoutMkLst>
            <pc:docMk/>
            <pc:sldMasterMk cId="0" sldId="2147483648"/>
            <pc:sldLayoutMk cId="0" sldId="2147483655"/>
          </pc:sldLayoutMkLst>
          <pc:picChg chg="del">
            <ac:chgData name="Sable Dayaram" userId="2109e7b94f2ff9a9" providerId="LiveId" clId="{5F09BAAD-78EE-4BF6-81DA-E3A27F396B22}" dt="2024-10-19T16:30:57.628" v="5" actId="478"/>
            <ac:picMkLst>
              <pc:docMk/>
              <pc:sldMasterMk cId="0" sldId="2147483648"/>
              <pc:sldLayoutMk cId="0" sldId="2147483655"/>
              <ac:picMk id="4" creationId="{00000000-0000-0000-0000-000000000000}"/>
            </ac:picMkLst>
          </pc:picChg>
        </pc:sldLayoutChg>
        <pc:sldLayoutChg chg="delSp mod">
          <pc:chgData name="Sable Dayaram" userId="2109e7b94f2ff9a9" providerId="LiveId" clId="{5F09BAAD-78EE-4BF6-81DA-E3A27F396B22}" dt="2024-10-19T16:31:01.470" v="6" actId="478"/>
          <pc:sldLayoutMkLst>
            <pc:docMk/>
            <pc:sldMasterMk cId="0" sldId="2147483648"/>
            <pc:sldLayoutMk cId="0" sldId="2147483656"/>
          </pc:sldLayoutMkLst>
          <pc:picChg chg="del">
            <ac:chgData name="Sable Dayaram" userId="2109e7b94f2ff9a9" providerId="LiveId" clId="{5F09BAAD-78EE-4BF6-81DA-E3A27F396B22}" dt="2024-10-19T16:31:01.470" v="6" actId="478"/>
            <ac:picMkLst>
              <pc:docMk/>
              <pc:sldMasterMk cId="0" sldId="2147483648"/>
              <pc:sldLayoutMk cId="0" sldId="2147483656"/>
              <ac:picMk id="4" creationId="{00000000-0000-0000-0000-000000000000}"/>
            </ac:picMkLst>
          </pc:picChg>
        </pc:sldLayoutChg>
        <pc:sldLayoutChg chg="delSp mod">
          <pc:chgData name="Sable Dayaram" userId="2109e7b94f2ff9a9" providerId="LiveId" clId="{5F09BAAD-78EE-4BF6-81DA-E3A27F396B22}" dt="2024-10-19T16:31:04.047" v="7" actId="478"/>
          <pc:sldLayoutMkLst>
            <pc:docMk/>
            <pc:sldMasterMk cId="0" sldId="2147483648"/>
            <pc:sldLayoutMk cId="0" sldId="2147483657"/>
          </pc:sldLayoutMkLst>
          <pc:picChg chg="del">
            <ac:chgData name="Sable Dayaram" userId="2109e7b94f2ff9a9" providerId="LiveId" clId="{5F09BAAD-78EE-4BF6-81DA-E3A27F396B22}" dt="2024-10-19T16:31:04.047" v="7" actId="478"/>
            <ac:picMkLst>
              <pc:docMk/>
              <pc:sldMasterMk cId="0" sldId="2147483648"/>
              <pc:sldLayoutMk cId="0" sldId="2147483657"/>
              <ac:picMk id="4" creationId="{00000000-0000-0000-0000-000000000000}"/>
            </ac:picMkLst>
          </pc:picChg>
        </pc:sldLayoutChg>
        <pc:sldLayoutChg chg="delSp mod">
          <pc:chgData name="Sable Dayaram" userId="2109e7b94f2ff9a9" providerId="LiveId" clId="{5F09BAAD-78EE-4BF6-81DA-E3A27F396B22}" dt="2024-10-19T16:31:07.774" v="8" actId="478"/>
          <pc:sldLayoutMkLst>
            <pc:docMk/>
            <pc:sldMasterMk cId="0" sldId="2147483648"/>
            <pc:sldLayoutMk cId="0" sldId="2147483658"/>
          </pc:sldLayoutMkLst>
          <pc:picChg chg="del">
            <ac:chgData name="Sable Dayaram" userId="2109e7b94f2ff9a9" providerId="LiveId" clId="{5F09BAAD-78EE-4BF6-81DA-E3A27F396B22}" dt="2024-10-19T16:31:07.774" v="8" actId="478"/>
            <ac:picMkLst>
              <pc:docMk/>
              <pc:sldMasterMk cId="0" sldId="2147483648"/>
              <pc:sldLayoutMk cId="0" sldId="2147483658"/>
              <ac:picMk id="4" creationId="{00000000-0000-0000-0000-000000000000}"/>
            </ac:picMkLst>
          </pc:picChg>
        </pc:sldLayoutChg>
        <pc:sldLayoutChg chg="delSp mod">
          <pc:chgData name="Sable Dayaram" userId="2109e7b94f2ff9a9" providerId="LiveId" clId="{5F09BAAD-78EE-4BF6-81DA-E3A27F396B22}" dt="2024-10-19T16:31:10.809" v="9" actId="478"/>
          <pc:sldLayoutMkLst>
            <pc:docMk/>
            <pc:sldMasterMk cId="0" sldId="2147483648"/>
            <pc:sldLayoutMk cId="0" sldId="2147483659"/>
          </pc:sldLayoutMkLst>
          <pc:picChg chg="del">
            <ac:chgData name="Sable Dayaram" userId="2109e7b94f2ff9a9" providerId="LiveId" clId="{5F09BAAD-78EE-4BF6-81DA-E3A27F396B22}" dt="2024-10-19T16:31:10.809" v="9" actId="478"/>
            <ac:picMkLst>
              <pc:docMk/>
              <pc:sldMasterMk cId="0" sldId="2147483648"/>
              <pc:sldLayoutMk cId="0" sldId="2147483659"/>
              <ac:picMk id="4" creationId="{00000000-0000-0000-0000-000000000000}"/>
            </ac:picMkLst>
          </pc:picChg>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192868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8.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9.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11.xml"/><Relationship Id="rId5" Type="http://schemas.openxmlformats.org/officeDocument/2006/relationships/image" Target="../media/image26.png"/><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24124" y="2312670"/>
            <a:ext cx="7468553" cy="1408033"/>
          </a:xfrm>
          <a:prstGeom prst="rect">
            <a:avLst/>
          </a:prstGeom>
          <a:noFill/>
          <a:ln/>
        </p:spPr>
        <p:txBody>
          <a:bodyPr wrap="square" lIns="0" tIns="0" rIns="0" bIns="0" rtlCol="0" anchor="t"/>
          <a:lstStyle/>
          <a:p>
            <a:pPr marL="0" indent="0">
              <a:lnSpc>
                <a:spcPts val="5500"/>
              </a:lnSpc>
              <a:buNone/>
            </a:pPr>
            <a:r>
              <a:rPr lang="en-US" sz="4400" dirty="0">
                <a:solidFill>
                  <a:srgbClr val="00002E"/>
                </a:solidFill>
                <a:latin typeface="Nunito Semi Bold" pitchFamily="34" charset="0"/>
                <a:ea typeface="Nunito Semi Bold" pitchFamily="34" charset="-122"/>
                <a:cs typeface="Nunito Semi Bold" pitchFamily="34" charset="-120"/>
              </a:rPr>
              <a:t>Exploring the World of AI and ML</a:t>
            </a:r>
            <a:endParaRPr lang="en-US" sz="4400" dirty="0"/>
          </a:p>
        </p:txBody>
      </p:sp>
      <p:sp>
        <p:nvSpPr>
          <p:cNvPr id="4" name="Text 1"/>
          <p:cNvSpPr/>
          <p:nvPr/>
        </p:nvSpPr>
        <p:spPr>
          <a:xfrm>
            <a:off x="6338888" y="4114800"/>
            <a:ext cx="7468553" cy="1149072"/>
          </a:xfrm>
          <a:prstGeom prst="rect">
            <a:avLst/>
          </a:prstGeom>
          <a:noFill/>
          <a:ln/>
        </p:spPr>
        <p:txBody>
          <a:bodyPr wrap="square" lIns="0" tIns="0" rIns="0" bIns="0" rtlCol="0" anchor="t"/>
          <a:lstStyle/>
          <a:p>
            <a:pPr marL="0" indent="0">
              <a:lnSpc>
                <a:spcPts val="3000"/>
              </a:lnSpc>
              <a:buNone/>
            </a:pPr>
            <a:r>
              <a:rPr lang="en-US" sz="1850" dirty="0">
                <a:solidFill>
                  <a:srgbClr val="00002E"/>
                </a:solidFill>
                <a:latin typeface="PT Sans" pitchFamily="34" charset="0"/>
                <a:ea typeface="PT Sans" pitchFamily="34" charset="-122"/>
                <a:cs typeface="PT Sans" pitchFamily="34" charset="-120"/>
              </a:rPr>
              <a:t>Welcome to this exploration of AI and ML! Join us as we delve into the transformative power of these technologies, exploring their fundamental concepts, diverse applications, and exciting future possibilities.</a:t>
            </a:r>
            <a:endParaRPr lang="en-US" sz="1850" dirty="0"/>
          </a:p>
        </p:txBody>
      </p:sp>
      <p:sp>
        <p:nvSpPr>
          <p:cNvPr id="5" name="Shape 2"/>
          <p:cNvSpPr/>
          <p:nvPr/>
        </p:nvSpPr>
        <p:spPr>
          <a:xfrm>
            <a:off x="6324124" y="5515808"/>
            <a:ext cx="382905" cy="382905"/>
          </a:xfrm>
          <a:prstGeom prst="roundRect">
            <a:avLst>
              <a:gd name="adj" fmla="val 23878209"/>
            </a:avLst>
          </a:prstGeom>
          <a:noFill/>
          <a:ln w="7620">
            <a:solidFill>
              <a:srgbClr val="FFFFFF"/>
            </a:solidFill>
            <a:prstDash val="solid"/>
          </a:ln>
        </p:spPr>
      </p:sp>
      <p:sp>
        <p:nvSpPr>
          <p:cNvPr id="7" name="Text 3"/>
          <p:cNvSpPr/>
          <p:nvPr/>
        </p:nvSpPr>
        <p:spPr>
          <a:xfrm>
            <a:off x="6338888" y="5497949"/>
            <a:ext cx="2130385" cy="418862"/>
          </a:xfrm>
          <a:prstGeom prst="rect">
            <a:avLst/>
          </a:prstGeom>
          <a:noFill/>
          <a:ln/>
        </p:spPr>
        <p:txBody>
          <a:bodyPr wrap="none" lIns="0" tIns="0" rIns="0" bIns="0" rtlCol="0" anchor="t"/>
          <a:lstStyle/>
          <a:p>
            <a:pPr marL="0" indent="0" algn="l">
              <a:lnSpc>
                <a:spcPts val="3250"/>
              </a:lnSpc>
              <a:buNone/>
            </a:pPr>
            <a:r>
              <a:rPr lang="en-US" sz="2350" b="1" dirty="0">
                <a:solidFill>
                  <a:srgbClr val="00002E"/>
                </a:solidFill>
                <a:latin typeface="PT Sans Bold" pitchFamily="34" charset="0"/>
                <a:ea typeface="PT Sans Bold" pitchFamily="34" charset="-122"/>
                <a:cs typeface="PT Sans Bold" pitchFamily="34" charset="-120"/>
              </a:rPr>
              <a:t>By Daya Ram(23075A6713)</a:t>
            </a:r>
            <a:endParaRPr lang="en-US" sz="23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132790" y="669369"/>
            <a:ext cx="7006590" cy="543163"/>
          </a:xfrm>
          <a:prstGeom prst="rect">
            <a:avLst/>
          </a:prstGeom>
          <a:noFill/>
          <a:ln/>
        </p:spPr>
        <p:txBody>
          <a:bodyPr wrap="none" lIns="0" tIns="0" rIns="0" bIns="0" rtlCol="0" anchor="t"/>
          <a:lstStyle/>
          <a:p>
            <a:pPr marL="0" indent="0">
              <a:lnSpc>
                <a:spcPts val="4250"/>
              </a:lnSpc>
              <a:buNone/>
            </a:pPr>
            <a:r>
              <a:rPr lang="en-US" sz="3400" dirty="0">
                <a:solidFill>
                  <a:srgbClr val="00002E"/>
                </a:solidFill>
                <a:latin typeface="Nunito Semi Bold" pitchFamily="34" charset="0"/>
                <a:ea typeface="Nunito Semi Bold" pitchFamily="34" charset="-122"/>
                <a:cs typeface="Nunito Semi Bold" pitchFamily="34" charset="-120"/>
              </a:rPr>
              <a:t>Ethical Considerations in AI and ML</a:t>
            </a:r>
            <a:endParaRPr lang="en-US" sz="3400" dirty="0"/>
          </a:p>
        </p:txBody>
      </p:sp>
      <p:pic>
        <p:nvPicPr>
          <p:cNvPr id="4" name="Image 1" descr="preencoded.png"/>
          <p:cNvPicPr>
            <a:picLocks noChangeAspect="1"/>
          </p:cNvPicPr>
          <p:nvPr/>
        </p:nvPicPr>
        <p:blipFill>
          <a:blip r:embed="rId4"/>
          <a:stretch>
            <a:fillRect/>
          </a:stretch>
        </p:blipFill>
        <p:spPr>
          <a:xfrm>
            <a:off x="6132790" y="1489591"/>
            <a:ext cx="923449" cy="1637824"/>
          </a:xfrm>
          <a:prstGeom prst="rect">
            <a:avLst/>
          </a:prstGeom>
        </p:spPr>
      </p:pic>
      <p:sp>
        <p:nvSpPr>
          <p:cNvPr id="5" name="Text 1"/>
          <p:cNvSpPr/>
          <p:nvPr/>
        </p:nvSpPr>
        <p:spPr>
          <a:xfrm>
            <a:off x="7333298" y="1674257"/>
            <a:ext cx="2173010" cy="271582"/>
          </a:xfrm>
          <a:prstGeom prst="rect">
            <a:avLst/>
          </a:prstGeom>
          <a:noFill/>
          <a:ln/>
        </p:spPr>
        <p:txBody>
          <a:bodyPr wrap="none" lIns="0" tIns="0" rIns="0" bIns="0" rtlCol="0" anchor="t"/>
          <a:lstStyle/>
          <a:p>
            <a:pPr marL="0" indent="0" algn="l">
              <a:lnSpc>
                <a:spcPts val="2100"/>
              </a:lnSpc>
              <a:buNone/>
            </a:pPr>
            <a:r>
              <a:rPr lang="en-US" sz="1700" dirty="0">
                <a:solidFill>
                  <a:srgbClr val="00002E"/>
                </a:solidFill>
                <a:latin typeface="Nunito Semi Bold" pitchFamily="34" charset="0"/>
                <a:ea typeface="Nunito Semi Bold" pitchFamily="34" charset="-122"/>
                <a:cs typeface="Nunito Semi Bold" pitchFamily="34" charset="-120"/>
              </a:rPr>
              <a:t>Bias and Fairness</a:t>
            </a:r>
            <a:endParaRPr lang="en-US" sz="1700" dirty="0"/>
          </a:p>
        </p:txBody>
      </p:sp>
      <p:sp>
        <p:nvSpPr>
          <p:cNvPr id="6" name="Text 2"/>
          <p:cNvSpPr/>
          <p:nvPr/>
        </p:nvSpPr>
        <p:spPr>
          <a:xfrm>
            <a:off x="7333298" y="2056567"/>
            <a:ext cx="6650712" cy="886182"/>
          </a:xfrm>
          <a:prstGeom prst="rect">
            <a:avLst/>
          </a:prstGeom>
          <a:noFill/>
          <a:ln/>
        </p:spPr>
        <p:txBody>
          <a:bodyPr wrap="square" lIns="0" tIns="0" rIns="0" bIns="0" rtlCol="0" anchor="t"/>
          <a:lstStyle/>
          <a:p>
            <a:pPr marL="0" indent="0" algn="l">
              <a:lnSpc>
                <a:spcPts val="2300"/>
              </a:lnSpc>
              <a:buNone/>
            </a:pPr>
            <a:r>
              <a:rPr lang="en-US" sz="1450" dirty="0">
                <a:solidFill>
                  <a:srgbClr val="00002E"/>
                </a:solidFill>
                <a:latin typeface="PT Sans" pitchFamily="34" charset="0"/>
                <a:ea typeface="PT Sans" pitchFamily="34" charset="-122"/>
                <a:cs typeface="PT Sans" pitchFamily="34" charset="-120"/>
              </a:rPr>
              <a:t>AI systems can perpetuate biases present in training data, leading to unfair or discriminatory outcomes. It's crucial to ensure fairness and mitigate bias in AI algorithms.</a:t>
            </a:r>
            <a:endParaRPr lang="en-US" sz="1450" dirty="0"/>
          </a:p>
        </p:txBody>
      </p:sp>
      <p:pic>
        <p:nvPicPr>
          <p:cNvPr id="7" name="Image 2" descr="preencoded.png"/>
          <p:cNvPicPr>
            <a:picLocks noChangeAspect="1"/>
          </p:cNvPicPr>
          <p:nvPr/>
        </p:nvPicPr>
        <p:blipFill>
          <a:blip r:embed="rId5"/>
          <a:stretch>
            <a:fillRect/>
          </a:stretch>
        </p:blipFill>
        <p:spPr>
          <a:xfrm>
            <a:off x="6132790" y="3127415"/>
            <a:ext cx="923449" cy="1477566"/>
          </a:xfrm>
          <a:prstGeom prst="rect">
            <a:avLst/>
          </a:prstGeom>
        </p:spPr>
      </p:pic>
      <p:sp>
        <p:nvSpPr>
          <p:cNvPr id="8" name="Text 3"/>
          <p:cNvSpPr/>
          <p:nvPr/>
        </p:nvSpPr>
        <p:spPr>
          <a:xfrm>
            <a:off x="7333298" y="3312081"/>
            <a:ext cx="2173010" cy="271582"/>
          </a:xfrm>
          <a:prstGeom prst="rect">
            <a:avLst/>
          </a:prstGeom>
          <a:noFill/>
          <a:ln/>
        </p:spPr>
        <p:txBody>
          <a:bodyPr wrap="none" lIns="0" tIns="0" rIns="0" bIns="0" rtlCol="0" anchor="t"/>
          <a:lstStyle/>
          <a:p>
            <a:pPr marL="0" indent="0" algn="l">
              <a:lnSpc>
                <a:spcPts val="2100"/>
              </a:lnSpc>
              <a:buNone/>
            </a:pPr>
            <a:r>
              <a:rPr lang="en-US" sz="1700" dirty="0">
                <a:solidFill>
                  <a:srgbClr val="00002E"/>
                </a:solidFill>
                <a:latin typeface="Nunito Semi Bold" pitchFamily="34" charset="0"/>
                <a:ea typeface="Nunito Semi Bold" pitchFamily="34" charset="-122"/>
                <a:cs typeface="Nunito Semi Bold" pitchFamily="34" charset="-120"/>
              </a:rPr>
              <a:t>Privacy and Security</a:t>
            </a:r>
            <a:endParaRPr lang="en-US" sz="1700" dirty="0"/>
          </a:p>
        </p:txBody>
      </p:sp>
      <p:sp>
        <p:nvSpPr>
          <p:cNvPr id="9" name="Text 4"/>
          <p:cNvSpPr/>
          <p:nvPr/>
        </p:nvSpPr>
        <p:spPr>
          <a:xfrm>
            <a:off x="7333298" y="3694390"/>
            <a:ext cx="6650712" cy="590788"/>
          </a:xfrm>
          <a:prstGeom prst="rect">
            <a:avLst/>
          </a:prstGeom>
          <a:noFill/>
          <a:ln/>
        </p:spPr>
        <p:txBody>
          <a:bodyPr wrap="square" lIns="0" tIns="0" rIns="0" bIns="0" rtlCol="0" anchor="t"/>
          <a:lstStyle/>
          <a:p>
            <a:pPr marL="0" indent="0" algn="l">
              <a:lnSpc>
                <a:spcPts val="2300"/>
              </a:lnSpc>
              <a:buNone/>
            </a:pPr>
            <a:r>
              <a:rPr lang="en-US" sz="1450" dirty="0">
                <a:solidFill>
                  <a:srgbClr val="00002E"/>
                </a:solidFill>
                <a:latin typeface="PT Sans" pitchFamily="34" charset="0"/>
                <a:ea typeface="PT Sans" pitchFamily="34" charset="-122"/>
                <a:cs typeface="PT Sans" pitchFamily="34" charset="-120"/>
              </a:rPr>
              <a:t>AI systems often collect and process vast amounts of personal data, raising concerns about privacy and security. Strong safeguards are essential to protect user data.</a:t>
            </a:r>
            <a:endParaRPr lang="en-US" sz="1450" dirty="0"/>
          </a:p>
        </p:txBody>
      </p:sp>
      <p:pic>
        <p:nvPicPr>
          <p:cNvPr id="10" name="Image 3" descr="preencoded.png"/>
          <p:cNvPicPr>
            <a:picLocks noChangeAspect="1"/>
          </p:cNvPicPr>
          <p:nvPr/>
        </p:nvPicPr>
        <p:blipFill>
          <a:blip r:embed="rId6"/>
          <a:stretch>
            <a:fillRect/>
          </a:stretch>
        </p:blipFill>
        <p:spPr>
          <a:xfrm>
            <a:off x="6132790" y="4604980"/>
            <a:ext cx="923449" cy="1477566"/>
          </a:xfrm>
          <a:prstGeom prst="rect">
            <a:avLst/>
          </a:prstGeom>
        </p:spPr>
      </p:pic>
      <p:sp>
        <p:nvSpPr>
          <p:cNvPr id="11" name="Text 5"/>
          <p:cNvSpPr/>
          <p:nvPr/>
        </p:nvSpPr>
        <p:spPr>
          <a:xfrm>
            <a:off x="7333298" y="4789646"/>
            <a:ext cx="3153132" cy="271582"/>
          </a:xfrm>
          <a:prstGeom prst="rect">
            <a:avLst/>
          </a:prstGeom>
          <a:noFill/>
          <a:ln/>
        </p:spPr>
        <p:txBody>
          <a:bodyPr wrap="none" lIns="0" tIns="0" rIns="0" bIns="0" rtlCol="0" anchor="t"/>
          <a:lstStyle/>
          <a:p>
            <a:pPr marL="0" indent="0" algn="l">
              <a:lnSpc>
                <a:spcPts val="2100"/>
              </a:lnSpc>
              <a:buNone/>
            </a:pPr>
            <a:r>
              <a:rPr lang="en-US" sz="1700" dirty="0">
                <a:solidFill>
                  <a:srgbClr val="00002E"/>
                </a:solidFill>
                <a:latin typeface="Nunito Semi Bold" pitchFamily="34" charset="0"/>
                <a:ea typeface="Nunito Semi Bold" pitchFamily="34" charset="-122"/>
                <a:cs typeface="Nunito Semi Bold" pitchFamily="34" charset="-120"/>
              </a:rPr>
              <a:t>Transparency and Explainability</a:t>
            </a:r>
            <a:endParaRPr lang="en-US" sz="1700" dirty="0"/>
          </a:p>
        </p:txBody>
      </p:sp>
      <p:sp>
        <p:nvSpPr>
          <p:cNvPr id="12" name="Text 6"/>
          <p:cNvSpPr/>
          <p:nvPr/>
        </p:nvSpPr>
        <p:spPr>
          <a:xfrm>
            <a:off x="7333298" y="5171956"/>
            <a:ext cx="6650712" cy="590788"/>
          </a:xfrm>
          <a:prstGeom prst="rect">
            <a:avLst/>
          </a:prstGeom>
          <a:noFill/>
          <a:ln/>
        </p:spPr>
        <p:txBody>
          <a:bodyPr wrap="square" lIns="0" tIns="0" rIns="0" bIns="0" rtlCol="0" anchor="t"/>
          <a:lstStyle/>
          <a:p>
            <a:pPr marL="0" indent="0" algn="l">
              <a:lnSpc>
                <a:spcPts val="2300"/>
              </a:lnSpc>
              <a:buNone/>
            </a:pPr>
            <a:r>
              <a:rPr lang="en-US" sz="1450" dirty="0">
                <a:solidFill>
                  <a:srgbClr val="00002E"/>
                </a:solidFill>
                <a:latin typeface="PT Sans" pitchFamily="34" charset="0"/>
                <a:ea typeface="PT Sans" pitchFamily="34" charset="-122"/>
                <a:cs typeface="PT Sans" pitchFamily="34" charset="-120"/>
              </a:rPr>
              <a:t>AI decisions should be transparent and explainable, allowing users to understand the rationale behind them and fostering trust in the technology.</a:t>
            </a:r>
            <a:endParaRPr lang="en-US" sz="1450" dirty="0"/>
          </a:p>
        </p:txBody>
      </p:sp>
      <p:pic>
        <p:nvPicPr>
          <p:cNvPr id="13" name="Image 4" descr="preencoded.png"/>
          <p:cNvPicPr>
            <a:picLocks noChangeAspect="1"/>
          </p:cNvPicPr>
          <p:nvPr/>
        </p:nvPicPr>
        <p:blipFill>
          <a:blip r:embed="rId7"/>
          <a:stretch>
            <a:fillRect/>
          </a:stretch>
        </p:blipFill>
        <p:spPr>
          <a:xfrm>
            <a:off x="6132790" y="6082546"/>
            <a:ext cx="923449" cy="1477566"/>
          </a:xfrm>
          <a:prstGeom prst="rect">
            <a:avLst/>
          </a:prstGeom>
        </p:spPr>
      </p:pic>
      <p:sp>
        <p:nvSpPr>
          <p:cNvPr id="14" name="Text 7"/>
          <p:cNvSpPr/>
          <p:nvPr/>
        </p:nvSpPr>
        <p:spPr>
          <a:xfrm>
            <a:off x="7333298" y="6267212"/>
            <a:ext cx="3297555" cy="271582"/>
          </a:xfrm>
          <a:prstGeom prst="rect">
            <a:avLst/>
          </a:prstGeom>
          <a:noFill/>
          <a:ln/>
        </p:spPr>
        <p:txBody>
          <a:bodyPr wrap="none" lIns="0" tIns="0" rIns="0" bIns="0" rtlCol="0" anchor="t"/>
          <a:lstStyle/>
          <a:p>
            <a:pPr marL="0" indent="0" algn="l">
              <a:lnSpc>
                <a:spcPts val="2100"/>
              </a:lnSpc>
              <a:buNone/>
            </a:pPr>
            <a:r>
              <a:rPr lang="en-US" sz="1700" dirty="0">
                <a:solidFill>
                  <a:srgbClr val="00002E"/>
                </a:solidFill>
                <a:latin typeface="Nunito Semi Bold" pitchFamily="34" charset="0"/>
                <a:ea typeface="Nunito Semi Bold" pitchFamily="34" charset="-122"/>
                <a:cs typeface="Nunito Semi Bold" pitchFamily="34" charset="-120"/>
              </a:rPr>
              <a:t>Accountability and Responsibility</a:t>
            </a:r>
            <a:endParaRPr lang="en-US" sz="1700" dirty="0"/>
          </a:p>
        </p:txBody>
      </p:sp>
      <p:sp>
        <p:nvSpPr>
          <p:cNvPr id="15" name="Text 8"/>
          <p:cNvSpPr/>
          <p:nvPr/>
        </p:nvSpPr>
        <p:spPr>
          <a:xfrm>
            <a:off x="7333298" y="6649522"/>
            <a:ext cx="6650712" cy="590788"/>
          </a:xfrm>
          <a:prstGeom prst="rect">
            <a:avLst/>
          </a:prstGeom>
          <a:noFill/>
          <a:ln/>
        </p:spPr>
        <p:txBody>
          <a:bodyPr wrap="square" lIns="0" tIns="0" rIns="0" bIns="0" rtlCol="0" anchor="t"/>
          <a:lstStyle/>
          <a:p>
            <a:pPr marL="0" indent="0" algn="l">
              <a:lnSpc>
                <a:spcPts val="2300"/>
              </a:lnSpc>
              <a:buNone/>
            </a:pPr>
            <a:r>
              <a:rPr lang="en-US" sz="1450" dirty="0">
                <a:solidFill>
                  <a:srgbClr val="00002E"/>
                </a:solidFill>
                <a:latin typeface="PT Sans" pitchFamily="34" charset="0"/>
                <a:ea typeface="PT Sans" pitchFamily="34" charset="-122"/>
                <a:cs typeface="PT Sans" pitchFamily="34" charset="-120"/>
              </a:rPr>
              <a:t>Clear guidelines and mechanisms for accountability are needed to address potential harms caused by AI systems, ensuring responsible development and use.</a:t>
            </a:r>
            <a:endParaRPr lang="en-US" sz="14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579834" y="611743"/>
            <a:ext cx="4311015" cy="487204"/>
          </a:xfrm>
          <a:prstGeom prst="rect">
            <a:avLst/>
          </a:prstGeom>
          <a:noFill/>
          <a:ln/>
        </p:spPr>
        <p:txBody>
          <a:bodyPr wrap="none" lIns="0" tIns="0" rIns="0" bIns="0" rtlCol="0" anchor="t"/>
          <a:lstStyle/>
          <a:p>
            <a:pPr marL="0" indent="0">
              <a:lnSpc>
                <a:spcPts val="3800"/>
              </a:lnSpc>
              <a:buNone/>
            </a:pPr>
            <a:r>
              <a:rPr lang="en-US" sz="3050" dirty="0">
                <a:solidFill>
                  <a:srgbClr val="00002E"/>
                </a:solidFill>
                <a:latin typeface="Nunito Semi Bold" pitchFamily="34" charset="0"/>
                <a:ea typeface="Nunito Semi Bold" pitchFamily="34" charset="-122"/>
                <a:cs typeface="Nunito Semi Bold" pitchFamily="34" charset="-120"/>
              </a:rPr>
              <a:t>The Future of AI and ML</a:t>
            </a:r>
            <a:endParaRPr lang="en-US" sz="3050" dirty="0"/>
          </a:p>
        </p:txBody>
      </p:sp>
      <p:pic>
        <p:nvPicPr>
          <p:cNvPr id="3" name="Image 0" descr="preencoded.png"/>
          <p:cNvPicPr>
            <a:picLocks noChangeAspect="1"/>
          </p:cNvPicPr>
          <p:nvPr/>
        </p:nvPicPr>
        <p:blipFill>
          <a:blip r:embed="rId3"/>
          <a:stretch>
            <a:fillRect/>
          </a:stretch>
        </p:blipFill>
        <p:spPr>
          <a:xfrm>
            <a:off x="3280648" y="1430298"/>
            <a:ext cx="1333500" cy="1204436"/>
          </a:xfrm>
          <a:prstGeom prst="rect">
            <a:avLst/>
          </a:prstGeom>
        </p:spPr>
      </p:pic>
      <p:sp>
        <p:nvSpPr>
          <p:cNvPr id="4" name="Text 1"/>
          <p:cNvSpPr/>
          <p:nvPr/>
        </p:nvSpPr>
        <p:spPr>
          <a:xfrm>
            <a:off x="3885248" y="2022634"/>
            <a:ext cx="124182" cy="331232"/>
          </a:xfrm>
          <a:prstGeom prst="rect">
            <a:avLst/>
          </a:prstGeom>
          <a:noFill/>
          <a:ln/>
        </p:spPr>
        <p:txBody>
          <a:bodyPr wrap="none" lIns="0" tIns="0" rIns="0" bIns="0" rtlCol="0" anchor="t"/>
          <a:lstStyle/>
          <a:p>
            <a:pPr marL="0" indent="0" algn="ctr">
              <a:lnSpc>
                <a:spcPts val="2600"/>
              </a:lnSpc>
              <a:buNone/>
            </a:pPr>
            <a:r>
              <a:rPr lang="en-US" sz="1600" dirty="0">
                <a:solidFill>
                  <a:srgbClr val="00002E"/>
                </a:solidFill>
                <a:latin typeface="Nunito Semi Bold" pitchFamily="34" charset="0"/>
                <a:ea typeface="Nunito Semi Bold" pitchFamily="34" charset="-122"/>
                <a:cs typeface="Nunito Semi Bold" pitchFamily="34" charset="-120"/>
              </a:rPr>
              <a:t>1</a:t>
            </a:r>
            <a:endParaRPr lang="en-US" sz="1600" dirty="0"/>
          </a:p>
        </p:txBody>
      </p:sp>
      <p:sp>
        <p:nvSpPr>
          <p:cNvPr id="5" name="Text 2"/>
          <p:cNvSpPr/>
          <p:nvPr/>
        </p:nvSpPr>
        <p:spPr>
          <a:xfrm>
            <a:off x="4779764" y="1728430"/>
            <a:ext cx="2169319" cy="243602"/>
          </a:xfrm>
          <a:prstGeom prst="rect">
            <a:avLst/>
          </a:prstGeom>
          <a:noFill/>
          <a:ln/>
        </p:spPr>
        <p:txBody>
          <a:bodyPr wrap="none" lIns="0" tIns="0" rIns="0" bIns="0" rtlCol="0" anchor="t"/>
          <a:lstStyle/>
          <a:p>
            <a:pPr marL="0" indent="0" algn="l">
              <a:lnSpc>
                <a:spcPts val="1900"/>
              </a:lnSpc>
              <a:buNone/>
            </a:pPr>
            <a:r>
              <a:rPr lang="en-US" sz="1500" dirty="0">
                <a:solidFill>
                  <a:srgbClr val="00002E"/>
                </a:solidFill>
                <a:latin typeface="Nunito Semi Bold" pitchFamily="34" charset="0"/>
                <a:ea typeface="Nunito Semi Bold" pitchFamily="34" charset="-122"/>
                <a:cs typeface="Nunito Semi Bold" pitchFamily="34" charset="-120"/>
              </a:rPr>
              <a:t>AI-Powered Automation</a:t>
            </a:r>
            <a:endParaRPr lang="en-US" sz="1500" dirty="0"/>
          </a:p>
        </p:txBody>
      </p:sp>
      <p:sp>
        <p:nvSpPr>
          <p:cNvPr id="6" name="Text 3"/>
          <p:cNvSpPr/>
          <p:nvPr/>
        </p:nvSpPr>
        <p:spPr>
          <a:xfrm>
            <a:off x="4779764" y="2071330"/>
            <a:ext cx="6055876" cy="265152"/>
          </a:xfrm>
          <a:prstGeom prst="rect">
            <a:avLst/>
          </a:prstGeom>
          <a:noFill/>
          <a:ln/>
        </p:spPr>
        <p:txBody>
          <a:bodyPr wrap="none" lIns="0" tIns="0" rIns="0" bIns="0" rtlCol="0" anchor="t"/>
          <a:lstStyle/>
          <a:p>
            <a:pPr marL="0" indent="0" algn="l">
              <a:lnSpc>
                <a:spcPts val="2050"/>
              </a:lnSpc>
              <a:buNone/>
            </a:pPr>
            <a:r>
              <a:rPr lang="en-US" sz="1300" dirty="0">
                <a:solidFill>
                  <a:srgbClr val="00002E"/>
                </a:solidFill>
                <a:latin typeface="PT Sans" pitchFamily="34" charset="0"/>
                <a:ea typeface="PT Sans" pitchFamily="34" charset="-122"/>
                <a:cs typeface="PT Sans" pitchFamily="34" charset="-120"/>
              </a:rPr>
              <a:t>AI will further automate tasks across industries, increasing efficiency and productivity.</a:t>
            </a:r>
            <a:endParaRPr lang="en-US" sz="1300" dirty="0"/>
          </a:p>
        </p:txBody>
      </p:sp>
      <p:sp>
        <p:nvSpPr>
          <p:cNvPr id="7" name="Shape 4"/>
          <p:cNvSpPr/>
          <p:nvPr/>
        </p:nvSpPr>
        <p:spPr>
          <a:xfrm>
            <a:off x="4655463" y="2645807"/>
            <a:ext cx="9353788" cy="11430"/>
          </a:xfrm>
          <a:prstGeom prst="roundRect">
            <a:avLst>
              <a:gd name="adj" fmla="val 2174368"/>
            </a:avLst>
          </a:prstGeom>
          <a:solidFill>
            <a:srgbClr val="2D4DF2"/>
          </a:solidFill>
          <a:ln/>
        </p:spPr>
      </p:sp>
      <p:pic>
        <p:nvPicPr>
          <p:cNvPr id="8" name="Image 1" descr="preencoded.png"/>
          <p:cNvPicPr>
            <a:picLocks noChangeAspect="1"/>
          </p:cNvPicPr>
          <p:nvPr/>
        </p:nvPicPr>
        <p:blipFill>
          <a:blip r:embed="rId4"/>
          <a:stretch>
            <a:fillRect/>
          </a:stretch>
        </p:blipFill>
        <p:spPr>
          <a:xfrm>
            <a:off x="2613898" y="2676049"/>
            <a:ext cx="2667119" cy="1204436"/>
          </a:xfrm>
          <a:prstGeom prst="rect">
            <a:avLst/>
          </a:prstGeom>
        </p:spPr>
      </p:pic>
      <p:sp>
        <p:nvSpPr>
          <p:cNvPr id="9" name="Text 5"/>
          <p:cNvSpPr/>
          <p:nvPr/>
        </p:nvSpPr>
        <p:spPr>
          <a:xfrm>
            <a:off x="3885367" y="3112651"/>
            <a:ext cx="124182" cy="331232"/>
          </a:xfrm>
          <a:prstGeom prst="rect">
            <a:avLst/>
          </a:prstGeom>
          <a:noFill/>
          <a:ln/>
        </p:spPr>
        <p:txBody>
          <a:bodyPr wrap="none" lIns="0" tIns="0" rIns="0" bIns="0" rtlCol="0" anchor="t"/>
          <a:lstStyle/>
          <a:p>
            <a:pPr marL="0" indent="0" algn="ctr">
              <a:lnSpc>
                <a:spcPts val="2600"/>
              </a:lnSpc>
              <a:buNone/>
            </a:pPr>
            <a:r>
              <a:rPr lang="en-US" sz="1600" dirty="0">
                <a:solidFill>
                  <a:srgbClr val="00002E"/>
                </a:solidFill>
                <a:latin typeface="Nunito Semi Bold" pitchFamily="34" charset="0"/>
                <a:ea typeface="Nunito Semi Bold" pitchFamily="34" charset="-122"/>
                <a:cs typeface="Nunito Semi Bold" pitchFamily="34" charset="-120"/>
              </a:rPr>
              <a:t>2</a:t>
            </a:r>
            <a:endParaRPr lang="en-US" sz="1600" dirty="0"/>
          </a:p>
        </p:txBody>
      </p:sp>
      <p:sp>
        <p:nvSpPr>
          <p:cNvPr id="10" name="Text 6"/>
          <p:cNvSpPr/>
          <p:nvPr/>
        </p:nvSpPr>
        <p:spPr>
          <a:xfrm>
            <a:off x="5446633" y="2974181"/>
            <a:ext cx="2249686" cy="243602"/>
          </a:xfrm>
          <a:prstGeom prst="rect">
            <a:avLst/>
          </a:prstGeom>
          <a:noFill/>
          <a:ln/>
        </p:spPr>
        <p:txBody>
          <a:bodyPr wrap="none" lIns="0" tIns="0" rIns="0" bIns="0" rtlCol="0" anchor="t"/>
          <a:lstStyle/>
          <a:p>
            <a:pPr marL="0" indent="0" algn="l">
              <a:lnSpc>
                <a:spcPts val="1900"/>
              </a:lnSpc>
              <a:buNone/>
            </a:pPr>
            <a:r>
              <a:rPr lang="en-US" sz="1500" dirty="0">
                <a:solidFill>
                  <a:srgbClr val="00002E"/>
                </a:solidFill>
                <a:latin typeface="Nunito Semi Bold" pitchFamily="34" charset="0"/>
                <a:ea typeface="Nunito Semi Bold" pitchFamily="34" charset="-122"/>
                <a:cs typeface="Nunito Semi Bold" pitchFamily="34" charset="-120"/>
              </a:rPr>
              <a:t>Personalized Experiences</a:t>
            </a:r>
            <a:endParaRPr lang="en-US" sz="1500" dirty="0"/>
          </a:p>
        </p:txBody>
      </p:sp>
      <p:sp>
        <p:nvSpPr>
          <p:cNvPr id="11" name="Text 7"/>
          <p:cNvSpPr/>
          <p:nvPr/>
        </p:nvSpPr>
        <p:spPr>
          <a:xfrm>
            <a:off x="5446633" y="3317081"/>
            <a:ext cx="7495223" cy="265152"/>
          </a:xfrm>
          <a:prstGeom prst="rect">
            <a:avLst/>
          </a:prstGeom>
          <a:noFill/>
          <a:ln/>
        </p:spPr>
        <p:txBody>
          <a:bodyPr wrap="none" lIns="0" tIns="0" rIns="0" bIns="0" rtlCol="0" anchor="t"/>
          <a:lstStyle/>
          <a:p>
            <a:pPr marL="0" indent="0" algn="l">
              <a:lnSpc>
                <a:spcPts val="2050"/>
              </a:lnSpc>
              <a:buNone/>
            </a:pPr>
            <a:r>
              <a:rPr lang="en-US" sz="1300" dirty="0">
                <a:solidFill>
                  <a:srgbClr val="00002E"/>
                </a:solidFill>
                <a:latin typeface="PT Sans" pitchFamily="34" charset="0"/>
                <a:ea typeface="PT Sans" pitchFamily="34" charset="-122"/>
                <a:cs typeface="PT Sans" pitchFamily="34" charset="-120"/>
              </a:rPr>
              <a:t>AI will personalize everything from healthcare to entertainment, tailoring experiences to individual needs.</a:t>
            </a:r>
            <a:endParaRPr lang="en-US" sz="1300" dirty="0"/>
          </a:p>
        </p:txBody>
      </p:sp>
      <p:sp>
        <p:nvSpPr>
          <p:cNvPr id="12" name="Shape 8"/>
          <p:cNvSpPr/>
          <p:nvPr/>
        </p:nvSpPr>
        <p:spPr>
          <a:xfrm>
            <a:off x="5322332" y="3891558"/>
            <a:ext cx="8686919" cy="11430"/>
          </a:xfrm>
          <a:prstGeom prst="roundRect">
            <a:avLst>
              <a:gd name="adj" fmla="val 2174368"/>
            </a:avLst>
          </a:prstGeom>
          <a:solidFill>
            <a:srgbClr val="018CE1"/>
          </a:solidFill>
          <a:ln/>
        </p:spPr>
      </p:sp>
      <p:pic>
        <p:nvPicPr>
          <p:cNvPr id="13" name="Image 2" descr="preencoded.png"/>
          <p:cNvPicPr>
            <a:picLocks noChangeAspect="1"/>
          </p:cNvPicPr>
          <p:nvPr/>
        </p:nvPicPr>
        <p:blipFill>
          <a:blip r:embed="rId5"/>
          <a:stretch>
            <a:fillRect/>
          </a:stretch>
        </p:blipFill>
        <p:spPr>
          <a:xfrm>
            <a:off x="1947029" y="3921800"/>
            <a:ext cx="4000738" cy="1204436"/>
          </a:xfrm>
          <a:prstGeom prst="rect">
            <a:avLst/>
          </a:prstGeom>
        </p:spPr>
      </p:pic>
      <p:sp>
        <p:nvSpPr>
          <p:cNvPr id="14" name="Text 9"/>
          <p:cNvSpPr/>
          <p:nvPr/>
        </p:nvSpPr>
        <p:spPr>
          <a:xfrm>
            <a:off x="3885248" y="4358402"/>
            <a:ext cx="124182" cy="331232"/>
          </a:xfrm>
          <a:prstGeom prst="rect">
            <a:avLst/>
          </a:prstGeom>
          <a:noFill/>
          <a:ln/>
        </p:spPr>
        <p:txBody>
          <a:bodyPr wrap="none" lIns="0" tIns="0" rIns="0" bIns="0" rtlCol="0" anchor="t"/>
          <a:lstStyle/>
          <a:p>
            <a:pPr marL="0" indent="0" algn="ctr">
              <a:lnSpc>
                <a:spcPts val="2600"/>
              </a:lnSpc>
              <a:buNone/>
            </a:pPr>
            <a:r>
              <a:rPr lang="en-US" sz="1600" dirty="0">
                <a:solidFill>
                  <a:srgbClr val="00002E"/>
                </a:solidFill>
                <a:latin typeface="Nunito Semi Bold" pitchFamily="34" charset="0"/>
                <a:ea typeface="Nunito Semi Bold" pitchFamily="34" charset="-122"/>
                <a:cs typeface="Nunito Semi Bold" pitchFamily="34" charset="-120"/>
              </a:rPr>
              <a:t>3</a:t>
            </a:r>
            <a:endParaRPr lang="en-US" sz="1600" dirty="0"/>
          </a:p>
        </p:txBody>
      </p:sp>
      <p:sp>
        <p:nvSpPr>
          <p:cNvPr id="15" name="Text 10"/>
          <p:cNvSpPr/>
          <p:nvPr/>
        </p:nvSpPr>
        <p:spPr>
          <a:xfrm>
            <a:off x="6113383" y="4219932"/>
            <a:ext cx="2656046" cy="243602"/>
          </a:xfrm>
          <a:prstGeom prst="rect">
            <a:avLst/>
          </a:prstGeom>
          <a:noFill/>
          <a:ln/>
        </p:spPr>
        <p:txBody>
          <a:bodyPr wrap="none" lIns="0" tIns="0" rIns="0" bIns="0" rtlCol="0" anchor="t"/>
          <a:lstStyle/>
          <a:p>
            <a:pPr marL="0" indent="0" algn="l">
              <a:lnSpc>
                <a:spcPts val="1900"/>
              </a:lnSpc>
              <a:buNone/>
            </a:pPr>
            <a:r>
              <a:rPr lang="en-US" sz="1500" dirty="0">
                <a:solidFill>
                  <a:srgbClr val="00002E"/>
                </a:solidFill>
                <a:latin typeface="Nunito Semi Bold" pitchFamily="34" charset="0"/>
                <a:ea typeface="Nunito Semi Bold" pitchFamily="34" charset="-122"/>
                <a:cs typeface="Nunito Semi Bold" pitchFamily="34" charset="-120"/>
              </a:rPr>
              <a:t>Enhanced Human Capabilities</a:t>
            </a:r>
            <a:endParaRPr lang="en-US" sz="1500" dirty="0"/>
          </a:p>
        </p:txBody>
      </p:sp>
      <p:sp>
        <p:nvSpPr>
          <p:cNvPr id="16" name="Text 11"/>
          <p:cNvSpPr/>
          <p:nvPr/>
        </p:nvSpPr>
        <p:spPr>
          <a:xfrm>
            <a:off x="6113383" y="4562832"/>
            <a:ext cx="6805732" cy="265152"/>
          </a:xfrm>
          <a:prstGeom prst="rect">
            <a:avLst/>
          </a:prstGeom>
          <a:noFill/>
          <a:ln/>
        </p:spPr>
        <p:txBody>
          <a:bodyPr wrap="none" lIns="0" tIns="0" rIns="0" bIns="0" rtlCol="0" anchor="t"/>
          <a:lstStyle/>
          <a:p>
            <a:pPr marL="0" indent="0" algn="l">
              <a:lnSpc>
                <a:spcPts val="2050"/>
              </a:lnSpc>
              <a:buNone/>
            </a:pPr>
            <a:r>
              <a:rPr lang="en-US" sz="1300" dirty="0">
                <a:solidFill>
                  <a:srgbClr val="00002E"/>
                </a:solidFill>
                <a:latin typeface="PT Sans" pitchFamily="34" charset="0"/>
                <a:ea typeface="PT Sans" pitchFamily="34" charset="-122"/>
                <a:cs typeface="PT Sans" pitchFamily="34" charset="-120"/>
              </a:rPr>
              <a:t>AI will augment human intelligence, improving decision-making, problem-solving, and creativity.</a:t>
            </a:r>
            <a:endParaRPr lang="en-US" sz="1300" dirty="0"/>
          </a:p>
        </p:txBody>
      </p:sp>
      <p:sp>
        <p:nvSpPr>
          <p:cNvPr id="17" name="Shape 12"/>
          <p:cNvSpPr/>
          <p:nvPr/>
        </p:nvSpPr>
        <p:spPr>
          <a:xfrm>
            <a:off x="5989082" y="5137309"/>
            <a:ext cx="8020169" cy="11430"/>
          </a:xfrm>
          <a:prstGeom prst="roundRect">
            <a:avLst>
              <a:gd name="adj" fmla="val 2174368"/>
            </a:avLst>
          </a:prstGeom>
          <a:solidFill>
            <a:srgbClr val="DA33BF"/>
          </a:solidFill>
          <a:ln/>
        </p:spPr>
      </p:sp>
      <p:pic>
        <p:nvPicPr>
          <p:cNvPr id="18" name="Image 3" descr="preencoded.png"/>
          <p:cNvPicPr>
            <a:picLocks noChangeAspect="1"/>
          </p:cNvPicPr>
          <p:nvPr/>
        </p:nvPicPr>
        <p:blipFill>
          <a:blip r:embed="rId6"/>
          <a:stretch>
            <a:fillRect/>
          </a:stretch>
        </p:blipFill>
        <p:spPr>
          <a:xfrm>
            <a:off x="1280279" y="5167551"/>
            <a:ext cx="5334357" cy="1204436"/>
          </a:xfrm>
          <a:prstGeom prst="rect">
            <a:avLst/>
          </a:prstGeom>
        </p:spPr>
      </p:pic>
      <p:sp>
        <p:nvSpPr>
          <p:cNvPr id="19" name="Text 13"/>
          <p:cNvSpPr/>
          <p:nvPr/>
        </p:nvSpPr>
        <p:spPr>
          <a:xfrm>
            <a:off x="3885248" y="5604153"/>
            <a:ext cx="124182" cy="331232"/>
          </a:xfrm>
          <a:prstGeom prst="rect">
            <a:avLst/>
          </a:prstGeom>
          <a:noFill/>
          <a:ln/>
        </p:spPr>
        <p:txBody>
          <a:bodyPr wrap="none" lIns="0" tIns="0" rIns="0" bIns="0" rtlCol="0" anchor="t"/>
          <a:lstStyle/>
          <a:p>
            <a:pPr marL="0" indent="0" algn="ctr">
              <a:lnSpc>
                <a:spcPts val="2600"/>
              </a:lnSpc>
              <a:buNone/>
            </a:pPr>
            <a:r>
              <a:rPr lang="en-US" sz="1600" dirty="0">
                <a:solidFill>
                  <a:srgbClr val="00002E"/>
                </a:solidFill>
                <a:latin typeface="Nunito Semi Bold" pitchFamily="34" charset="0"/>
                <a:ea typeface="Nunito Semi Bold" pitchFamily="34" charset="-122"/>
                <a:cs typeface="Nunito Semi Bold" pitchFamily="34" charset="-120"/>
              </a:rPr>
              <a:t>4</a:t>
            </a:r>
            <a:endParaRPr lang="en-US" sz="1600" dirty="0"/>
          </a:p>
        </p:txBody>
      </p:sp>
      <p:sp>
        <p:nvSpPr>
          <p:cNvPr id="20" name="Text 14"/>
          <p:cNvSpPr/>
          <p:nvPr/>
        </p:nvSpPr>
        <p:spPr>
          <a:xfrm>
            <a:off x="6780252" y="5333167"/>
            <a:ext cx="2357795" cy="243602"/>
          </a:xfrm>
          <a:prstGeom prst="rect">
            <a:avLst/>
          </a:prstGeom>
          <a:noFill/>
          <a:ln/>
        </p:spPr>
        <p:txBody>
          <a:bodyPr wrap="none" lIns="0" tIns="0" rIns="0" bIns="0" rtlCol="0" anchor="t"/>
          <a:lstStyle/>
          <a:p>
            <a:pPr marL="0" indent="0" algn="l">
              <a:lnSpc>
                <a:spcPts val="1900"/>
              </a:lnSpc>
              <a:buNone/>
            </a:pPr>
            <a:r>
              <a:rPr lang="en-US" sz="1500" dirty="0">
                <a:solidFill>
                  <a:srgbClr val="00002E"/>
                </a:solidFill>
                <a:latin typeface="Nunito Semi Bold" pitchFamily="34" charset="0"/>
                <a:ea typeface="Nunito Semi Bold" pitchFamily="34" charset="-122"/>
                <a:cs typeface="Nunito Semi Bold" pitchFamily="34" charset="-120"/>
              </a:rPr>
              <a:t>Solving Global Challenges</a:t>
            </a:r>
            <a:endParaRPr lang="en-US" sz="1500" dirty="0"/>
          </a:p>
        </p:txBody>
      </p:sp>
      <p:sp>
        <p:nvSpPr>
          <p:cNvPr id="21" name="Text 15"/>
          <p:cNvSpPr/>
          <p:nvPr/>
        </p:nvSpPr>
        <p:spPr>
          <a:xfrm>
            <a:off x="6780252" y="5676067"/>
            <a:ext cx="7104698" cy="530304"/>
          </a:xfrm>
          <a:prstGeom prst="rect">
            <a:avLst/>
          </a:prstGeom>
          <a:noFill/>
          <a:ln/>
        </p:spPr>
        <p:txBody>
          <a:bodyPr wrap="square" lIns="0" tIns="0" rIns="0" bIns="0" rtlCol="0" anchor="t"/>
          <a:lstStyle/>
          <a:p>
            <a:pPr marL="0" indent="0" algn="l">
              <a:lnSpc>
                <a:spcPts val="2050"/>
              </a:lnSpc>
              <a:buNone/>
            </a:pPr>
            <a:r>
              <a:rPr lang="en-US" sz="1300" dirty="0">
                <a:solidFill>
                  <a:srgbClr val="00002E"/>
                </a:solidFill>
                <a:latin typeface="PT Sans" pitchFamily="34" charset="0"/>
                <a:ea typeface="PT Sans" pitchFamily="34" charset="-122"/>
                <a:cs typeface="PT Sans" pitchFamily="34" charset="-120"/>
              </a:rPr>
              <a:t>AI will play a key role in addressing global challenges like climate change, disease prevention, and sustainable development.</a:t>
            </a:r>
            <a:endParaRPr lang="en-US" sz="1300" dirty="0"/>
          </a:p>
        </p:txBody>
      </p:sp>
      <p:sp>
        <p:nvSpPr>
          <p:cNvPr id="22" name="Shape 16"/>
          <p:cNvSpPr/>
          <p:nvPr/>
        </p:nvSpPr>
        <p:spPr>
          <a:xfrm>
            <a:off x="6655951" y="6383060"/>
            <a:ext cx="7353300" cy="11430"/>
          </a:xfrm>
          <a:prstGeom prst="roundRect">
            <a:avLst>
              <a:gd name="adj" fmla="val 2174368"/>
            </a:avLst>
          </a:prstGeom>
          <a:solidFill>
            <a:srgbClr val="2D4DF2"/>
          </a:solidFill>
          <a:ln/>
        </p:spPr>
      </p:sp>
      <p:pic>
        <p:nvPicPr>
          <p:cNvPr id="23" name="Image 4" descr="preencoded.png"/>
          <p:cNvPicPr>
            <a:picLocks noChangeAspect="1"/>
          </p:cNvPicPr>
          <p:nvPr/>
        </p:nvPicPr>
        <p:blipFill>
          <a:blip r:embed="rId7"/>
          <a:stretch>
            <a:fillRect/>
          </a:stretch>
        </p:blipFill>
        <p:spPr>
          <a:xfrm>
            <a:off x="613410" y="6413302"/>
            <a:ext cx="6667976" cy="1204436"/>
          </a:xfrm>
          <a:prstGeom prst="rect">
            <a:avLst/>
          </a:prstGeom>
        </p:spPr>
      </p:pic>
      <p:sp>
        <p:nvSpPr>
          <p:cNvPr id="24" name="Text 17"/>
          <p:cNvSpPr/>
          <p:nvPr/>
        </p:nvSpPr>
        <p:spPr>
          <a:xfrm>
            <a:off x="3885248" y="6849904"/>
            <a:ext cx="124182" cy="331232"/>
          </a:xfrm>
          <a:prstGeom prst="rect">
            <a:avLst/>
          </a:prstGeom>
          <a:noFill/>
          <a:ln/>
        </p:spPr>
        <p:txBody>
          <a:bodyPr wrap="none" lIns="0" tIns="0" rIns="0" bIns="0" rtlCol="0" anchor="t"/>
          <a:lstStyle/>
          <a:p>
            <a:pPr marL="0" indent="0" algn="ctr">
              <a:lnSpc>
                <a:spcPts val="2600"/>
              </a:lnSpc>
              <a:buNone/>
            </a:pPr>
            <a:r>
              <a:rPr lang="en-US" sz="1600" dirty="0">
                <a:solidFill>
                  <a:srgbClr val="00002E"/>
                </a:solidFill>
                <a:latin typeface="Nunito Semi Bold" pitchFamily="34" charset="0"/>
                <a:ea typeface="Nunito Semi Bold" pitchFamily="34" charset="-122"/>
                <a:cs typeface="Nunito Semi Bold" pitchFamily="34" charset="-120"/>
              </a:rPr>
              <a:t>5</a:t>
            </a:r>
            <a:endParaRPr lang="en-US" sz="1600" dirty="0"/>
          </a:p>
        </p:txBody>
      </p:sp>
      <p:sp>
        <p:nvSpPr>
          <p:cNvPr id="25" name="Text 18"/>
          <p:cNvSpPr/>
          <p:nvPr/>
        </p:nvSpPr>
        <p:spPr>
          <a:xfrm>
            <a:off x="7447002" y="6578918"/>
            <a:ext cx="2387441" cy="243602"/>
          </a:xfrm>
          <a:prstGeom prst="rect">
            <a:avLst/>
          </a:prstGeom>
          <a:noFill/>
          <a:ln/>
        </p:spPr>
        <p:txBody>
          <a:bodyPr wrap="none" lIns="0" tIns="0" rIns="0" bIns="0" rtlCol="0" anchor="t"/>
          <a:lstStyle/>
          <a:p>
            <a:pPr marL="0" indent="0" algn="l">
              <a:lnSpc>
                <a:spcPts val="1900"/>
              </a:lnSpc>
              <a:buNone/>
            </a:pPr>
            <a:r>
              <a:rPr lang="en-US" sz="1500" dirty="0">
                <a:solidFill>
                  <a:srgbClr val="00002E"/>
                </a:solidFill>
                <a:latin typeface="Nunito Semi Bold" pitchFamily="34" charset="0"/>
                <a:ea typeface="Nunito Semi Bold" pitchFamily="34" charset="-122"/>
                <a:cs typeface="Nunito Semi Bold" pitchFamily="34" charset="-120"/>
              </a:rPr>
              <a:t>New Frontiers in Discovery</a:t>
            </a:r>
            <a:endParaRPr lang="en-US" sz="1500" dirty="0"/>
          </a:p>
        </p:txBody>
      </p:sp>
      <p:sp>
        <p:nvSpPr>
          <p:cNvPr id="26" name="Text 19"/>
          <p:cNvSpPr/>
          <p:nvPr/>
        </p:nvSpPr>
        <p:spPr>
          <a:xfrm>
            <a:off x="7447002" y="6921818"/>
            <a:ext cx="6437948" cy="530304"/>
          </a:xfrm>
          <a:prstGeom prst="rect">
            <a:avLst/>
          </a:prstGeom>
          <a:noFill/>
          <a:ln/>
        </p:spPr>
        <p:txBody>
          <a:bodyPr wrap="square" lIns="0" tIns="0" rIns="0" bIns="0" rtlCol="0" anchor="t"/>
          <a:lstStyle/>
          <a:p>
            <a:pPr marL="0" indent="0" algn="l">
              <a:lnSpc>
                <a:spcPts val="2050"/>
              </a:lnSpc>
              <a:buNone/>
            </a:pPr>
            <a:r>
              <a:rPr lang="en-US" sz="1300" dirty="0">
                <a:solidFill>
                  <a:srgbClr val="00002E"/>
                </a:solidFill>
                <a:latin typeface="PT Sans" pitchFamily="34" charset="0"/>
                <a:ea typeface="PT Sans" pitchFamily="34" charset="-122"/>
                <a:cs typeface="PT Sans" pitchFamily="34" charset="-120"/>
              </a:rPr>
              <a:t>AI will drive breakthroughs in scientific research, leading to new discoveries and technological advancements.</a:t>
            </a:r>
            <a:endParaRPr lang="en-US" sz="13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590312" y="598884"/>
            <a:ext cx="7336750" cy="496014"/>
          </a:xfrm>
          <a:prstGeom prst="rect">
            <a:avLst/>
          </a:prstGeom>
          <a:noFill/>
          <a:ln/>
        </p:spPr>
        <p:txBody>
          <a:bodyPr wrap="none" lIns="0" tIns="0" rIns="0" bIns="0" rtlCol="0" anchor="t"/>
          <a:lstStyle/>
          <a:p>
            <a:pPr marL="0" indent="0">
              <a:lnSpc>
                <a:spcPts val="3900"/>
              </a:lnSpc>
              <a:buNone/>
            </a:pPr>
            <a:r>
              <a:rPr lang="en-US" sz="3100" dirty="0">
                <a:solidFill>
                  <a:srgbClr val="00002E"/>
                </a:solidFill>
                <a:latin typeface="Nunito Semi Bold" pitchFamily="34" charset="0"/>
                <a:ea typeface="Nunito Semi Bold" pitchFamily="34" charset="-122"/>
                <a:cs typeface="Nunito Semi Bold" pitchFamily="34" charset="-120"/>
              </a:rPr>
              <a:t>Challenges and Limitations of AI and ML</a:t>
            </a:r>
            <a:endParaRPr lang="en-US" sz="3100" dirty="0"/>
          </a:p>
        </p:txBody>
      </p:sp>
      <p:sp>
        <p:nvSpPr>
          <p:cNvPr id="3" name="Shape 1"/>
          <p:cNvSpPr/>
          <p:nvPr/>
        </p:nvSpPr>
        <p:spPr>
          <a:xfrm>
            <a:off x="590312" y="1432203"/>
            <a:ext cx="1344930" cy="956310"/>
          </a:xfrm>
          <a:prstGeom prst="roundRect">
            <a:avLst>
              <a:gd name="adj" fmla="val 26458"/>
            </a:avLst>
          </a:prstGeom>
          <a:solidFill>
            <a:srgbClr val="F3F3FF"/>
          </a:solidFill>
          <a:ln w="15240">
            <a:solidFill>
              <a:srgbClr val="2D4DF2"/>
            </a:solidFill>
            <a:prstDash val="solid"/>
          </a:ln>
        </p:spPr>
      </p:sp>
      <p:sp>
        <p:nvSpPr>
          <p:cNvPr id="4" name="Text 2"/>
          <p:cNvSpPr/>
          <p:nvPr/>
        </p:nvSpPr>
        <p:spPr>
          <a:xfrm>
            <a:off x="774144" y="1741646"/>
            <a:ext cx="126563" cy="337304"/>
          </a:xfrm>
          <a:prstGeom prst="rect">
            <a:avLst/>
          </a:prstGeom>
          <a:noFill/>
          <a:ln/>
        </p:spPr>
        <p:txBody>
          <a:bodyPr wrap="none" lIns="0" tIns="0" rIns="0" bIns="0" rtlCol="0" anchor="t"/>
          <a:lstStyle/>
          <a:p>
            <a:pPr marL="0" indent="0" algn="ctr">
              <a:lnSpc>
                <a:spcPts val="2650"/>
              </a:lnSpc>
              <a:buNone/>
            </a:pPr>
            <a:r>
              <a:rPr lang="en-US" sz="1650" dirty="0">
                <a:solidFill>
                  <a:srgbClr val="00002E"/>
                </a:solidFill>
                <a:latin typeface="Nunito Semi Bold" pitchFamily="34" charset="0"/>
                <a:ea typeface="Nunito Semi Bold" pitchFamily="34" charset="-122"/>
                <a:cs typeface="Nunito Semi Bold" pitchFamily="34" charset="-120"/>
              </a:rPr>
              <a:t>1</a:t>
            </a:r>
            <a:endParaRPr lang="en-US" sz="1650" dirty="0"/>
          </a:p>
        </p:txBody>
      </p:sp>
      <p:sp>
        <p:nvSpPr>
          <p:cNvPr id="5" name="Text 3"/>
          <p:cNvSpPr/>
          <p:nvPr/>
        </p:nvSpPr>
        <p:spPr>
          <a:xfrm>
            <a:off x="2103834" y="1600795"/>
            <a:ext cx="2603540" cy="248007"/>
          </a:xfrm>
          <a:prstGeom prst="rect">
            <a:avLst/>
          </a:prstGeom>
          <a:noFill/>
          <a:ln/>
        </p:spPr>
        <p:txBody>
          <a:bodyPr wrap="none" lIns="0" tIns="0" rIns="0" bIns="0" rtlCol="0" anchor="t"/>
          <a:lstStyle/>
          <a:p>
            <a:pPr marL="0" indent="0" algn="l">
              <a:lnSpc>
                <a:spcPts val="1950"/>
              </a:lnSpc>
              <a:buNone/>
            </a:pPr>
            <a:r>
              <a:rPr lang="en-US" sz="1550" dirty="0">
                <a:solidFill>
                  <a:srgbClr val="00002E"/>
                </a:solidFill>
                <a:latin typeface="Nunito Semi Bold" pitchFamily="34" charset="0"/>
                <a:ea typeface="Nunito Semi Bold" pitchFamily="34" charset="-122"/>
                <a:cs typeface="Nunito Semi Bold" pitchFamily="34" charset="-120"/>
              </a:rPr>
              <a:t>Data Quality and Availability</a:t>
            </a:r>
            <a:endParaRPr lang="en-US" sz="1550" dirty="0"/>
          </a:p>
        </p:txBody>
      </p:sp>
      <p:sp>
        <p:nvSpPr>
          <p:cNvPr id="6" name="Text 4"/>
          <p:cNvSpPr/>
          <p:nvPr/>
        </p:nvSpPr>
        <p:spPr>
          <a:xfrm>
            <a:off x="2103834" y="1950006"/>
            <a:ext cx="10771108" cy="269915"/>
          </a:xfrm>
          <a:prstGeom prst="rect">
            <a:avLst/>
          </a:prstGeom>
          <a:noFill/>
          <a:ln/>
        </p:spPr>
        <p:txBody>
          <a:bodyPr wrap="none" lIns="0" tIns="0" rIns="0" bIns="0" rtlCol="0" anchor="t"/>
          <a:lstStyle/>
          <a:p>
            <a:pPr marL="0" indent="0" algn="l">
              <a:lnSpc>
                <a:spcPts val="2100"/>
              </a:lnSpc>
              <a:buNone/>
            </a:pPr>
            <a:r>
              <a:rPr lang="en-US" sz="1300" dirty="0">
                <a:solidFill>
                  <a:srgbClr val="00002E"/>
                </a:solidFill>
                <a:latin typeface="PT Sans" pitchFamily="34" charset="0"/>
                <a:ea typeface="PT Sans" pitchFamily="34" charset="-122"/>
                <a:cs typeface="PT Sans" pitchFamily="34" charset="-120"/>
              </a:rPr>
              <a:t>Accurate and comprehensive data is crucial for training effective AI models. Limited or biased data can lead to inaccurate results and ethical concerns.</a:t>
            </a:r>
            <a:endParaRPr lang="en-US" sz="1300" dirty="0"/>
          </a:p>
        </p:txBody>
      </p:sp>
      <p:sp>
        <p:nvSpPr>
          <p:cNvPr id="7" name="Shape 5"/>
          <p:cNvSpPr/>
          <p:nvPr/>
        </p:nvSpPr>
        <p:spPr>
          <a:xfrm>
            <a:off x="2019538" y="2378988"/>
            <a:ext cx="11936254" cy="11430"/>
          </a:xfrm>
          <a:prstGeom prst="roundRect">
            <a:avLst>
              <a:gd name="adj" fmla="val 2213648"/>
            </a:avLst>
          </a:prstGeom>
          <a:solidFill>
            <a:srgbClr val="2D4DF2"/>
          </a:solidFill>
          <a:ln/>
        </p:spPr>
      </p:sp>
      <p:sp>
        <p:nvSpPr>
          <p:cNvPr id="8" name="Shape 6"/>
          <p:cNvSpPr/>
          <p:nvPr/>
        </p:nvSpPr>
        <p:spPr>
          <a:xfrm>
            <a:off x="590312" y="2472809"/>
            <a:ext cx="2689860" cy="1226225"/>
          </a:xfrm>
          <a:prstGeom prst="roundRect">
            <a:avLst>
              <a:gd name="adj" fmla="val 20634"/>
            </a:avLst>
          </a:prstGeom>
          <a:solidFill>
            <a:srgbClr val="F3F3FF"/>
          </a:solidFill>
          <a:ln w="15240">
            <a:solidFill>
              <a:srgbClr val="018CE1"/>
            </a:solidFill>
            <a:prstDash val="solid"/>
          </a:ln>
        </p:spPr>
      </p:sp>
      <p:sp>
        <p:nvSpPr>
          <p:cNvPr id="9" name="Text 7"/>
          <p:cNvSpPr/>
          <p:nvPr/>
        </p:nvSpPr>
        <p:spPr>
          <a:xfrm>
            <a:off x="774144" y="2917269"/>
            <a:ext cx="126563" cy="337304"/>
          </a:xfrm>
          <a:prstGeom prst="rect">
            <a:avLst/>
          </a:prstGeom>
          <a:noFill/>
          <a:ln/>
        </p:spPr>
        <p:txBody>
          <a:bodyPr wrap="none" lIns="0" tIns="0" rIns="0" bIns="0" rtlCol="0" anchor="t"/>
          <a:lstStyle/>
          <a:p>
            <a:pPr marL="0" indent="0" algn="ctr">
              <a:lnSpc>
                <a:spcPts val="2650"/>
              </a:lnSpc>
              <a:buNone/>
            </a:pPr>
            <a:r>
              <a:rPr lang="en-US" sz="1650" dirty="0">
                <a:solidFill>
                  <a:srgbClr val="00002E"/>
                </a:solidFill>
                <a:latin typeface="Nunito Semi Bold" pitchFamily="34" charset="0"/>
                <a:ea typeface="Nunito Semi Bold" pitchFamily="34" charset="-122"/>
                <a:cs typeface="Nunito Semi Bold" pitchFamily="34" charset="-120"/>
              </a:rPr>
              <a:t>2</a:t>
            </a:r>
            <a:endParaRPr lang="en-US" sz="1650" dirty="0"/>
          </a:p>
        </p:txBody>
      </p:sp>
      <p:sp>
        <p:nvSpPr>
          <p:cNvPr id="10" name="Text 8"/>
          <p:cNvSpPr/>
          <p:nvPr/>
        </p:nvSpPr>
        <p:spPr>
          <a:xfrm>
            <a:off x="3448764" y="2641402"/>
            <a:ext cx="3635573" cy="248007"/>
          </a:xfrm>
          <a:prstGeom prst="rect">
            <a:avLst/>
          </a:prstGeom>
          <a:noFill/>
          <a:ln/>
        </p:spPr>
        <p:txBody>
          <a:bodyPr wrap="none" lIns="0" tIns="0" rIns="0" bIns="0" rtlCol="0" anchor="t"/>
          <a:lstStyle/>
          <a:p>
            <a:pPr marL="0" indent="0" algn="l">
              <a:lnSpc>
                <a:spcPts val="1950"/>
              </a:lnSpc>
              <a:buNone/>
            </a:pPr>
            <a:r>
              <a:rPr lang="en-US" sz="1550" dirty="0">
                <a:solidFill>
                  <a:srgbClr val="00002E"/>
                </a:solidFill>
                <a:latin typeface="Nunito Semi Bold" pitchFamily="34" charset="0"/>
                <a:ea typeface="Nunito Semi Bold" pitchFamily="34" charset="-122"/>
                <a:cs typeface="Nunito Semi Bold" pitchFamily="34" charset="-120"/>
              </a:rPr>
              <a:t>Model Interpretability and Explainability</a:t>
            </a:r>
            <a:endParaRPr lang="en-US" sz="1550" dirty="0"/>
          </a:p>
        </p:txBody>
      </p:sp>
      <p:sp>
        <p:nvSpPr>
          <p:cNvPr id="11" name="Text 9"/>
          <p:cNvSpPr/>
          <p:nvPr/>
        </p:nvSpPr>
        <p:spPr>
          <a:xfrm>
            <a:off x="3448764" y="2990612"/>
            <a:ext cx="10422731" cy="539829"/>
          </a:xfrm>
          <a:prstGeom prst="rect">
            <a:avLst/>
          </a:prstGeom>
          <a:noFill/>
          <a:ln/>
        </p:spPr>
        <p:txBody>
          <a:bodyPr wrap="square" lIns="0" tIns="0" rIns="0" bIns="0" rtlCol="0" anchor="t"/>
          <a:lstStyle/>
          <a:p>
            <a:pPr marL="0" indent="0" algn="l">
              <a:lnSpc>
                <a:spcPts val="2100"/>
              </a:lnSpc>
              <a:buNone/>
            </a:pPr>
            <a:r>
              <a:rPr lang="en-US" sz="1300" dirty="0">
                <a:solidFill>
                  <a:srgbClr val="00002E"/>
                </a:solidFill>
                <a:latin typeface="PT Sans" pitchFamily="34" charset="0"/>
                <a:ea typeface="PT Sans" pitchFamily="34" charset="-122"/>
                <a:cs typeface="PT Sans" pitchFamily="34" charset="-120"/>
              </a:rPr>
              <a:t>Understanding how AI models make decisions can be challenging, particularly for complex models like deep neural networks. This lack of transparency can hinder trust and acceptance.</a:t>
            </a:r>
            <a:endParaRPr lang="en-US" sz="1300" dirty="0"/>
          </a:p>
        </p:txBody>
      </p:sp>
      <p:sp>
        <p:nvSpPr>
          <p:cNvPr id="12" name="Shape 10"/>
          <p:cNvSpPr/>
          <p:nvPr/>
        </p:nvSpPr>
        <p:spPr>
          <a:xfrm>
            <a:off x="3364468" y="3689509"/>
            <a:ext cx="10591324" cy="11430"/>
          </a:xfrm>
          <a:prstGeom prst="roundRect">
            <a:avLst>
              <a:gd name="adj" fmla="val 2213648"/>
            </a:avLst>
          </a:prstGeom>
          <a:solidFill>
            <a:srgbClr val="018CE1"/>
          </a:solidFill>
          <a:ln/>
        </p:spPr>
      </p:sp>
      <p:sp>
        <p:nvSpPr>
          <p:cNvPr id="13" name="Shape 11"/>
          <p:cNvSpPr/>
          <p:nvPr/>
        </p:nvSpPr>
        <p:spPr>
          <a:xfrm>
            <a:off x="590312" y="3783330"/>
            <a:ext cx="4034909" cy="1226225"/>
          </a:xfrm>
          <a:prstGeom prst="roundRect">
            <a:avLst>
              <a:gd name="adj" fmla="val 20634"/>
            </a:avLst>
          </a:prstGeom>
          <a:solidFill>
            <a:srgbClr val="F3F3FF"/>
          </a:solidFill>
          <a:ln w="15240">
            <a:solidFill>
              <a:srgbClr val="DA33BF"/>
            </a:solidFill>
            <a:prstDash val="solid"/>
          </a:ln>
        </p:spPr>
      </p:sp>
      <p:sp>
        <p:nvSpPr>
          <p:cNvPr id="14" name="Text 12"/>
          <p:cNvSpPr/>
          <p:nvPr/>
        </p:nvSpPr>
        <p:spPr>
          <a:xfrm>
            <a:off x="774144" y="4227790"/>
            <a:ext cx="126563" cy="337304"/>
          </a:xfrm>
          <a:prstGeom prst="rect">
            <a:avLst/>
          </a:prstGeom>
          <a:noFill/>
          <a:ln/>
        </p:spPr>
        <p:txBody>
          <a:bodyPr wrap="none" lIns="0" tIns="0" rIns="0" bIns="0" rtlCol="0" anchor="t"/>
          <a:lstStyle/>
          <a:p>
            <a:pPr marL="0" indent="0" algn="ctr">
              <a:lnSpc>
                <a:spcPts val="2650"/>
              </a:lnSpc>
              <a:buNone/>
            </a:pPr>
            <a:r>
              <a:rPr lang="en-US" sz="1650" dirty="0">
                <a:solidFill>
                  <a:srgbClr val="00002E"/>
                </a:solidFill>
                <a:latin typeface="Nunito Semi Bold" pitchFamily="34" charset="0"/>
                <a:ea typeface="Nunito Semi Bold" pitchFamily="34" charset="-122"/>
                <a:cs typeface="Nunito Semi Bold" pitchFamily="34" charset="-120"/>
              </a:rPr>
              <a:t>3</a:t>
            </a:r>
            <a:endParaRPr lang="en-US" sz="1650" dirty="0"/>
          </a:p>
        </p:txBody>
      </p:sp>
      <p:sp>
        <p:nvSpPr>
          <p:cNvPr id="15" name="Text 13"/>
          <p:cNvSpPr/>
          <p:nvPr/>
        </p:nvSpPr>
        <p:spPr>
          <a:xfrm>
            <a:off x="4793813" y="3951923"/>
            <a:ext cx="3258860" cy="248007"/>
          </a:xfrm>
          <a:prstGeom prst="rect">
            <a:avLst/>
          </a:prstGeom>
          <a:noFill/>
          <a:ln/>
        </p:spPr>
        <p:txBody>
          <a:bodyPr wrap="none" lIns="0" tIns="0" rIns="0" bIns="0" rtlCol="0" anchor="t"/>
          <a:lstStyle/>
          <a:p>
            <a:pPr marL="0" indent="0" algn="l">
              <a:lnSpc>
                <a:spcPts val="1950"/>
              </a:lnSpc>
              <a:buNone/>
            </a:pPr>
            <a:r>
              <a:rPr lang="en-US" sz="1550" dirty="0">
                <a:solidFill>
                  <a:srgbClr val="00002E"/>
                </a:solidFill>
                <a:latin typeface="Nunito Semi Bold" pitchFamily="34" charset="0"/>
                <a:ea typeface="Nunito Semi Bold" pitchFamily="34" charset="-122"/>
                <a:cs typeface="Nunito Semi Bold" pitchFamily="34" charset="-120"/>
              </a:rPr>
              <a:t>Computational Resources and Costs</a:t>
            </a:r>
            <a:endParaRPr lang="en-US" sz="1550" dirty="0"/>
          </a:p>
        </p:txBody>
      </p:sp>
      <p:sp>
        <p:nvSpPr>
          <p:cNvPr id="16" name="Text 14"/>
          <p:cNvSpPr/>
          <p:nvPr/>
        </p:nvSpPr>
        <p:spPr>
          <a:xfrm>
            <a:off x="4793813" y="4301133"/>
            <a:ext cx="9077682" cy="539829"/>
          </a:xfrm>
          <a:prstGeom prst="rect">
            <a:avLst/>
          </a:prstGeom>
          <a:noFill/>
          <a:ln/>
        </p:spPr>
        <p:txBody>
          <a:bodyPr wrap="square" lIns="0" tIns="0" rIns="0" bIns="0" rtlCol="0" anchor="t"/>
          <a:lstStyle/>
          <a:p>
            <a:pPr marL="0" indent="0" algn="l">
              <a:lnSpc>
                <a:spcPts val="2100"/>
              </a:lnSpc>
              <a:buNone/>
            </a:pPr>
            <a:r>
              <a:rPr lang="en-US" sz="1300" dirty="0">
                <a:solidFill>
                  <a:srgbClr val="00002E"/>
                </a:solidFill>
                <a:latin typeface="PT Sans" pitchFamily="34" charset="0"/>
                <a:ea typeface="PT Sans" pitchFamily="34" charset="-122"/>
                <a:cs typeface="PT Sans" pitchFamily="34" charset="-120"/>
              </a:rPr>
              <a:t>Training and running advanced AI models often require significant computational power and resources, creating challenges for accessibility and affordability.</a:t>
            </a:r>
            <a:endParaRPr lang="en-US" sz="1300" dirty="0"/>
          </a:p>
        </p:txBody>
      </p:sp>
      <p:sp>
        <p:nvSpPr>
          <p:cNvPr id="17" name="Shape 15"/>
          <p:cNvSpPr/>
          <p:nvPr/>
        </p:nvSpPr>
        <p:spPr>
          <a:xfrm>
            <a:off x="4709517" y="5000030"/>
            <a:ext cx="9246275" cy="11430"/>
          </a:xfrm>
          <a:prstGeom prst="roundRect">
            <a:avLst>
              <a:gd name="adj" fmla="val 2213648"/>
            </a:avLst>
          </a:prstGeom>
          <a:solidFill>
            <a:srgbClr val="DA33BF"/>
          </a:solidFill>
          <a:ln/>
        </p:spPr>
      </p:sp>
      <p:sp>
        <p:nvSpPr>
          <p:cNvPr id="18" name="Shape 16"/>
          <p:cNvSpPr/>
          <p:nvPr/>
        </p:nvSpPr>
        <p:spPr>
          <a:xfrm>
            <a:off x="590312" y="5093851"/>
            <a:ext cx="5379839" cy="1226225"/>
          </a:xfrm>
          <a:prstGeom prst="roundRect">
            <a:avLst>
              <a:gd name="adj" fmla="val 20634"/>
            </a:avLst>
          </a:prstGeom>
          <a:solidFill>
            <a:srgbClr val="F3F3FF"/>
          </a:solidFill>
          <a:ln w="15240">
            <a:solidFill>
              <a:srgbClr val="2D4DF2"/>
            </a:solidFill>
            <a:prstDash val="solid"/>
          </a:ln>
        </p:spPr>
      </p:sp>
      <p:sp>
        <p:nvSpPr>
          <p:cNvPr id="19" name="Text 17"/>
          <p:cNvSpPr/>
          <p:nvPr/>
        </p:nvSpPr>
        <p:spPr>
          <a:xfrm>
            <a:off x="774144" y="5538311"/>
            <a:ext cx="126563" cy="337304"/>
          </a:xfrm>
          <a:prstGeom prst="rect">
            <a:avLst/>
          </a:prstGeom>
          <a:noFill/>
          <a:ln/>
        </p:spPr>
        <p:txBody>
          <a:bodyPr wrap="none" lIns="0" tIns="0" rIns="0" bIns="0" rtlCol="0" anchor="t"/>
          <a:lstStyle/>
          <a:p>
            <a:pPr marL="0" indent="0" algn="ctr">
              <a:lnSpc>
                <a:spcPts val="2650"/>
              </a:lnSpc>
              <a:buNone/>
            </a:pPr>
            <a:r>
              <a:rPr lang="en-US" sz="1650" dirty="0">
                <a:solidFill>
                  <a:srgbClr val="00002E"/>
                </a:solidFill>
                <a:latin typeface="Nunito Semi Bold" pitchFamily="34" charset="0"/>
                <a:ea typeface="Nunito Semi Bold" pitchFamily="34" charset="-122"/>
                <a:cs typeface="Nunito Semi Bold" pitchFamily="34" charset="-120"/>
              </a:rPr>
              <a:t>4</a:t>
            </a:r>
            <a:endParaRPr lang="en-US" sz="1650" dirty="0"/>
          </a:p>
        </p:txBody>
      </p:sp>
      <p:sp>
        <p:nvSpPr>
          <p:cNvPr id="20" name="Text 18"/>
          <p:cNvSpPr/>
          <p:nvPr/>
        </p:nvSpPr>
        <p:spPr>
          <a:xfrm>
            <a:off x="6138743" y="5262443"/>
            <a:ext cx="2763203" cy="248007"/>
          </a:xfrm>
          <a:prstGeom prst="rect">
            <a:avLst/>
          </a:prstGeom>
          <a:noFill/>
          <a:ln/>
        </p:spPr>
        <p:txBody>
          <a:bodyPr wrap="none" lIns="0" tIns="0" rIns="0" bIns="0" rtlCol="0" anchor="t"/>
          <a:lstStyle/>
          <a:p>
            <a:pPr marL="0" indent="0" algn="l">
              <a:lnSpc>
                <a:spcPts val="1950"/>
              </a:lnSpc>
              <a:buNone/>
            </a:pPr>
            <a:r>
              <a:rPr lang="en-US" sz="1550" dirty="0">
                <a:solidFill>
                  <a:srgbClr val="00002E"/>
                </a:solidFill>
                <a:latin typeface="Nunito Semi Bold" pitchFamily="34" charset="0"/>
                <a:ea typeface="Nunito Semi Bold" pitchFamily="34" charset="-122"/>
                <a:cs typeface="Nunito Semi Bold" pitchFamily="34" charset="-120"/>
              </a:rPr>
              <a:t>Generalization and Adaptation</a:t>
            </a:r>
            <a:endParaRPr lang="en-US" sz="1550" dirty="0"/>
          </a:p>
        </p:txBody>
      </p:sp>
      <p:sp>
        <p:nvSpPr>
          <p:cNvPr id="21" name="Text 19"/>
          <p:cNvSpPr/>
          <p:nvPr/>
        </p:nvSpPr>
        <p:spPr>
          <a:xfrm>
            <a:off x="6138743" y="5611654"/>
            <a:ext cx="7732752" cy="539829"/>
          </a:xfrm>
          <a:prstGeom prst="rect">
            <a:avLst/>
          </a:prstGeom>
          <a:noFill/>
          <a:ln/>
        </p:spPr>
        <p:txBody>
          <a:bodyPr wrap="square" lIns="0" tIns="0" rIns="0" bIns="0" rtlCol="0" anchor="t"/>
          <a:lstStyle/>
          <a:p>
            <a:pPr marL="0" indent="0" algn="l">
              <a:lnSpc>
                <a:spcPts val="2100"/>
              </a:lnSpc>
              <a:buNone/>
            </a:pPr>
            <a:r>
              <a:rPr lang="en-US" sz="1300" dirty="0">
                <a:solidFill>
                  <a:srgbClr val="00002E"/>
                </a:solidFill>
                <a:latin typeface="PT Sans" pitchFamily="34" charset="0"/>
                <a:ea typeface="PT Sans" pitchFamily="34" charset="-122"/>
                <a:cs typeface="PT Sans" pitchFamily="34" charset="-120"/>
              </a:rPr>
              <a:t>AI models trained on specific datasets may struggle to generalize to new or unseen data, limiting their applicability in real-world scenarios.</a:t>
            </a:r>
            <a:endParaRPr lang="en-US" sz="1300" dirty="0"/>
          </a:p>
        </p:txBody>
      </p:sp>
      <p:sp>
        <p:nvSpPr>
          <p:cNvPr id="22" name="Shape 20"/>
          <p:cNvSpPr/>
          <p:nvPr/>
        </p:nvSpPr>
        <p:spPr>
          <a:xfrm>
            <a:off x="6054447" y="6310551"/>
            <a:ext cx="7901345" cy="11430"/>
          </a:xfrm>
          <a:prstGeom prst="roundRect">
            <a:avLst>
              <a:gd name="adj" fmla="val 2213648"/>
            </a:avLst>
          </a:prstGeom>
          <a:solidFill>
            <a:srgbClr val="2D4DF2"/>
          </a:solidFill>
          <a:ln/>
        </p:spPr>
      </p:sp>
      <p:sp>
        <p:nvSpPr>
          <p:cNvPr id="23" name="Shape 21"/>
          <p:cNvSpPr/>
          <p:nvPr/>
        </p:nvSpPr>
        <p:spPr>
          <a:xfrm>
            <a:off x="590312" y="6404372"/>
            <a:ext cx="6724888" cy="1226225"/>
          </a:xfrm>
          <a:prstGeom prst="roundRect">
            <a:avLst>
              <a:gd name="adj" fmla="val 20634"/>
            </a:avLst>
          </a:prstGeom>
          <a:solidFill>
            <a:srgbClr val="F3F3FF"/>
          </a:solidFill>
          <a:ln w="15240">
            <a:solidFill>
              <a:srgbClr val="018CE1"/>
            </a:solidFill>
            <a:prstDash val="solid"/>
          </a:ln>
        </p:spPr>
      </p:sp>
      <p:sp>
        <p:nvSpPr>
          <p:cNvPr id="24" name="Text 22"/>
          <p:cNvSpPr/>
          <p:nvPr/>
        </p:nvSpPr>
        <p:spPr>
          <a:xfrm>
            <a:off x="774144" y="6848832"/>
            <a:ext cx="126563" cy="337304"/>
          </a:xfrm>
          <a:prstGeom prst="rect">
            <a:avLst/>
          </a:prstGeom>
          <a:noFill/>
          <a:ln/>
        </p:spPr>
        <p:txBody>
          <a:bodyPr wrap="none" lIns="0" tIns="0" rIns="0" bIns="0" rtlCol="0" anchor="t"/>
          <a:lstStyle/>
          <a:p>
            <a:pPr marL="0" indent="0" algn="ctr">
              <a:lnSpc>
                <a:spcPts val="2650"/>
              </a:lnSpc>
              <a:buNone/>
            </a:pPr>
            <a:r>
              <a:rPr lang="en-US" sz="1650" dirty="0">
                <a:solidFill>
                  <a:srgbClr val="00002E"/>
                </a:solidFill>
                <a:latin typeface="Nunito Semi Bold" pitchFamily="34" charset="0"/>
                <a:ea typeface="Nunito Semi Bold" pitchFamily="34" charset="-122"/>
                <a:cs typeface="Nunito Semi Bold" pitchFamily="34" charset="-120"/>
              </a:rPr>
              <a:t>5</a:t>
            </a:r>
            <a:endParaRPr lang="en-US" sz="1650" dirty="0"/>
          </a:p>
        </p:txBody>
      </p:sp>
      <p:sp>
        <p:nvSpPr>
          <p:cNvPr id="25" name="Text 23"/>
          <p:cNvSpPr/>
          <p:nvPr/>
        </p:nvSpPr>
        <p:spPr>
          <a:xfrm>
            <a:off x="7483792" y="6572964"/>
            <a:ext cx="2009656" cy="248007"/>
          </a:xfrm>
          <a:prstGeom prst="rect">
            <a:avLst/>
          </a:prstGeom>
          <a:noFill/>
          <a:ln/>
        </p:spPr>
        <p:txBody>
          <a:bodyPr wrap="none" lIns="0" tIns="0" rIns="0" bIns="0" rtlCol="0" anchor="t"/>
          <a:lstStyle/>
          <a:p>
            <a:pPr marL="0" indent="0" algn="l">
              <a:lnSpc>
                <a:spcPts val="1950"/>
              </a:lnSpc>
              <a:buNone/>
            </a:pPr>
            <a:r>
              <a:rPr lang="en-US" sz="1550" dirty="0">
                <a:solidFill>
                  <a:srgbClr val="00002E"/>
                </a:solidFill>
                <a:latin typeface="Nunito Semi Bold" pitchFamily="34" charset="0"/>
                <a:ea typeface="Nunito Semi Bold" pitchFamily="34" charset="-122"/>
                <a:cs typeface="Nunito Semi Bold" pitchFamily="34" charset="-120"/>
              </a:rPr>
              <a:t>Ethical Considerations</a:t>
            </a:r>
            <a:endParaRPr lang="en-US" sz="1550" dirty="0"/>
          </a:p>
        </p:txBody>
      </p:sp>
      <p:sp>
        <p:nvSpPr>
          <p:cNvPr id="26" name="Text 24"/>
          <p:cNvSpPr/>
          <p:nvPr/>
        </p:nvSpPr>
        <p:spPr>
          <a:xfrm>
            <a:off x="7483792" y="6922175"/>
            <a:ext cx="6387703" cy="539829"/>
          </a:xfrm>
          <a:prstGeom prst="rect">
            <a:avLst/>
          </a:prstGeom>
          <a:noFill/>
          <a:ln/>
        </p:spPr>
        <p:txBody>
          <a:bodyPr wrap="square" lIns="0" tIns="0" rIns="0" bIns="0" rtlCol="0" anchor="t"/>
          <a:lstStyle/>
          <a:p>
            <a:pPr marL="0" indent="0" algn="l">
              <a:lnSpc>
                <a:spcPts val="2100"/>
              </a:lnSpc>
              <a:buNone/>
            </a:pPr>
            <a:r>
              <a:rPr lang="en-US" sz="1300" dirty="0">
                <a:solidFill>
                  <a:srgbClr val="00002E"/>
                </a:solidFill>
                <a:latin typeface="PT Sans" pitchFamily="34" charset="0"/>
                <a:ea typeface="PT Sans" pitchFamily="34" charset="-122"/>
                <a:cs typeface="PT Sans" pitchFamily="34" charset="-120"/>
              </a:rPr>
              <a:t>AI systems can raise ethical concerns regarding bias, privacy, security, and accountability, requiring careful consideration and responsible development.</a:t>
            </a:r>
            <a:endParaRPr lang="en-US" sz="13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837724" y="923449"/>
            <a:ext cx="9340691" cy="704017"/>
          </a:xfrm>
          <a:prstGeom prst="rect">
            <a:avLst/>
          </a:prstGeom>
          <a:noFill/>
          <a:ln/>
        </p:spPr>
        <p:txBody>
          <a:bodyPr wrap="none" lIns="0" tIns="0" rIns="0" bIns="0" rtlCol="0" anchor="t"/>
          <a:lstStyle/>
          <a:p>
            <a:pPr marL="0" indent="0">
              <a:lnSpc>
                <a:spcPts val="5500"/>
              </a:lnSpc>
              <a:buNone/>
            </a:pPr>
            <a:r>
              <a:rPr lang="en-US" sz="4400" dirty="0">
                <a:solidFill>
                  <a:srgbClr val="00002E"/>
                </a:solidFill>
                <a:latin typeface="Nunito Semi Bold" pitchFamily="34" charset="0"/>
                <a:ea typeface="Nunito Semi Bold" pitchFamily="34" charset="-122"/>
                <a:cs typeface="Nunito Semi Bold" pitchFamily="34" charset="-120"/>
              </a:rPr>
              <a:t>Conclusion: A New Era of Innovation</a:t>
            </a:r>
            <a:endParaRPr lang="en-US" sz="4400" dirty="0"/>
          </a:p>
        </p:txBody>
      </p:sp>
      <p:pic>
        <p:nvPicPr>
          <p:cNvPr id="3" name="Image 0" descr="preencoded.png"/>
          <p:cNvPicPr>
            <a:picLocks noChangeAspect="1"/>
          </p:cNvPicPr>
          <p:nvPr/>
        </p:nvPicPr>
        <p:blipFill>
          <a:blip r:embed="rId3"/>
          <a:stretch>
            <a:fillRect/>
          </a:stretch>
        </p:blipFill>
        <p:spPr>
          <a:xfrm>
            <a:off x="837724" y="2106216"/>
            <a:ext cx="4078962" cy="2520910"/>
          </a:xfrm>
          <a:prstGeom prst="rect">
            <a:avLst/>
          </a:prstGeom>
        </p:spPr>
      </p:pic>
      <p:sp>
        <p:nvSpPr>
          <p:cNvPr id="4" name="Text 1"/>
          <p:cNvSpPr/>
          <p:nvPr/>
        </p:nvSpPr>
        <p:spPr>
          <a:xfrm>
            <a:off x="837724" y="4926330"/>
            <a:ext cx="3835598" cy="351949"/>
          </a:xfrm>
          <a:prstGeom prst="rect">
            <a:avLst/>
          </a:prstGeom>
          <a:noFill/>
          <a:ln/>
        </p:spPr>
        <p:txBody>
          <a:bodyPr wrap="none" lIns="0" tIns="0" rIns="0" bIns="0" rtlCol="0" anchor="t"/>
          <a:lstStyle/>
          <a:p>
            <a:pPr marL="0" indent="0" algn="l">
              <a:lnSpc>
                <a:spcPts val="2750"/>
              </a:lnSpc>
              <a:buNone/>
            </a:pPr>
            <a:r>
              <a:rPr lang="en-US" sz="2200" dirty="0">
                <a:solidFill>
                  <a:srgbClr val="00002E"/>
                </a:solidFill>
                <a:latin typeface="Nunito Semi Bold" pitchFamily="34" charset="0"/>
                <a:ea typeface="Nunito Semi Bold" pitchFamily="34" charset="-122"/>
                <a:cs typeface="Nunito Semi Bold" pitchFamily="34" charset="-120"/>
              </a:rPr>
              <a:t>Enhanced Human Capabilities</a:t>
            </a:r>
            <a:endParaRPr lang="en-US" sz="2200" dirty="0"/>
          </a:p>
        </p:txBody>
      </p:sp>
      <p:sp>
        <p:nvSpPr>
          <p:cNvPr id="5" name="Text 2"/>
          <p:cNvSpPr/>
          <p:nvPr/>
        </p:nvSpPr>
        <p:spPr>
          <a:xfrm>
            <a:off x="837724" y="5421868"/>
            <a:ext cx="4078962" cy="1532096"/>
          </a:xfrm>
          <a:prstGeom prst="rect">
            <a:avLst/>
          </a:prstGeom>
          <a:noFill/>
          <a:ln/>
        </p:spPr>
        <p:txBody>
          <a:bodyPr wrap="square" lIns="0" tIns="0" rIns="0" bIns="0" rtlCol="0" anchor="t"/>
          <a:lstStyle/>
          <a:p>
            <a:pPr marL="0" indent="0" algn="l">
              <a:lnSpc>
                <a:spcPts val="3000"/>
              </a:lnSpc>
              <a:buNone/>
            </a:pPr>
            <a:r>
              <a:rPr lang="en-US" sz="1850" dirty="0">
                <a:solidFill>
                  <a:srgbClr val="00002E"/>
                </a:solidFill>
                <a:latin typeface="PT Sans" pitchFamily="34" charset="0"/>
                <a:ea typeface="PT Sans" pitchFamily="34" charset="-122"/>
                <a:cs typeface="PT Sans" pitchFamily="34" charset="-120"/>
              </a:rPr>
              <a:t>AI and ML are not replacing humans but rather augmenting our capabilities, leading to a more efficient and productive future.</a:t>
            </a:r>
            <a:endParaRPr lang="en-US" sz="1850" dirty="0"/>
          </a:p>
        </p:txBody>
      </p:sp>
      <p:pic>
        <p:nvPicPr>
          <p:cNvPr id="6" name="Image 1" descr="preencoded.png"/>
          <p:cNvPicPr>
            <a:picLocks noChangeAspect="1"/>
          </p:cNvPicPr>
          <p:nvPr/>
        </p:nvPicPr>
        <p:blipFill>
          <a:blip r:embed="rId4"/>
          <a:stretch>
            <a:fillRect/>
          </a:stretch>
        </p:blipFill>
        <p:spPr>
          <a:xfrm>
            <a:off x="5275659" y="2106216"/>
            <a:ext cx="4078962" cy="2520910"/>
          </a:xfrm>
          <a:prstGeom prst="rect">
            <a:avLst/>
          </a:prstGeom>
        </p:spPr>
      </p:pic>
      <p:sp>
        <p:nvSpPr>
          <p:cNvPr id="7" name="Text 3"/>
          <p:cNvSpPr/>
          <p:nvPr/>
        </p:nvSpPr>
        <p:spPr>
          <a:xfrm>
            <a:off x="5275659" y="4926330"/>
            <a:ext cx="3404949" cy="351949"/>
          </a:xfrm>
          <a:prstGeom prst="rect">
            <a:avLst/>
          </a:prstGeom>
          <a:noFill/>
          <a:ln/>
        </p:spPr>
        <p:txBody>
          <a:bodyPr wrap="none" lIns="0" tIns="0" rIns="0" bIns="0" rtlCol="0" anchor="t"/>
          <a:lstStyle/>
          <a:p>
            <a:pPr marL="0" indent="0" algn="l">
              <a:lnSpc>
                <a:spcPts val="2750"/>
              </a:lnSpc>
              <a:buNone/>
            </a:pPr>
            <a:r>
              <a:rPr lang="en-US" sz="2200" dirty="0">
                <a:solidFill>
                  <a:srgbClr val="00002E"/>
                </a:solidFill>
                <a:latin typeface="Nunito Semi Bold" pitchFamily="34" charset="0"/>
                <a:ea typeface="Nunito Semi Bold" pitchFamily="34" charset="-122"/>
                <a:cs typeface="Nunito Semi Bold" pitchFamily="34" charset="-120"/>
              </a:rPr>
              <a:t>Solving Global Challenges</a:t>
            </a:r>
            <a:endParaRPr lang="en-US" sz="2200" dirty="0"/>
          </a:p>
        </p:txBody>
      </p:sp>
      <p:sp>
        <p:nvSpPr>
          <p:cNvPr id="8" name="Text 4"/>
          <p:cNvSpPr/>
          <p:nvPr/>
        </p:nvSpPr>
        <p:spPr>
          <a:xfrm>
            <a:off x="5275659" y="5421868"/>
            <a:ext cx="4078962" cy="1532096"/>
          </a:xfrm>
          <a:prstGeom prst="rect">
            <a:avLst/>
          </a:prstGeom>
          <a:noFill/>
          <a:ln/>
        </p:spPr>
        <p:txBody>
          <a:bodyPr wrap="square" lIns="0" tIns="0" rIns="0" bIns="0" rtlCol="0" anchor="t"/>
          <a:lstStyle/>
          <a:p>
            <a:pPr marL="0" indent="0" algn="l">
              <a:lnSpc>
                <a:spcPts val="3000"/>
              </a:lnSpc>
              <a:buNone/>
            </a:pPr>
            <a:r>
              <a:rPr lang="en-US" sz="1850" dirty="0">
                <a:solidFill>
                  <a:srgbClr val="00002E"/>
                </a:solidFill>
                <a:latin typeface="PT Sans" pitchFamily="34" charset="0"/>
                <a:ea typeface="PT Sans" pitchFamily="34" charset="-122"/>
                <a:cs typeface="PT Sans" pitchFamily="34" charset="-120"/>
              </a:rPr>
              <a:t>AI and ML can play a critical role in addressing pressing global issues, leading to a more sustainable and equitable world.</a:t>
            </a:r>
            <a:endParaRPr lang="en-US" sz="1850" dirty="0"/>
          </a:p>
        </p:txBody>
      </p:sp>
      <p:pic>
        <p:nvPicPr>
          <p:cNvPr id="9" name="Image 2" descr="preencoded.png"/>
          <p:cNvPicPr>
            <a:picLocks noChangeAspect="1"/>
          </p:cNvPicPr>
          <p:nvPr/>
        </p:nvPicPr>
        <p:blipFill>
          <a:blip r:embed="rId5"/>
          <a:stretch>
            <a:fillRect/>
          </a:stretch>
        </p:blipFill>
        <p:spPr>
          <a:xfrm>
            <a:off x="9713595" y="2106216"/>
            <a:ext cx="4079081" cy="2521029"/>
          </a:xfrm>
          <a:prstGeom prst="rect">
            <a:avLst/>
          </a:prstGeom>
        </p:spPr>
      </p:pic>
      <p:sp>
        <p:nvSpPr>
          <p:cNvPr id="10" name="Text 5"/>
          <p:cNvSpPr/>
          <p:nvPr/>
        </p:nvSpPr>
        <p:spPr>
          <a:xfrm>
            <a:off x="9713595" y="4926449"/>
            <a:ext cx="4079081" cy="703898"/>
          </a:xfrm>
          <a:prstGeom prst="rect">
            <a:avLst/>
          </a:prstGeom>
          <a:noFill/>
          <a:ln/>
        </p:spPr>
        <p:txBody>
          <a:bodyPr wrap="square" lIns="0" tIns="0" rIns="0" bIns="0" rtlCol="0" anchor="t"/>
          <a:lstStyle/>
          <a:p>
            <a:pPr marL="0" indent="0" algn="l">
              <a:lnSpc>
                <a:spcPts val="2750"/>
              </a:lnSpc>
              <a:buNone/>
            </a:pPr>
            <a:r>
              <a:rPr lang="en-US" sz="2200" dirty="0">
                <a:solidFill>
                  <a:srgbClr val="00002E"/>
                </a:solidFill>
                <a:latin typeface="Nunito Semi Bold" pitchFamily="34" charset="0"/>
                <a:ea typeface="Nunito Semi Bold" pitchFamily="34" charset="-122"/>
                <a:cs typeface="Nunito Semi Bold" pitchFamily="34" charset="-120"/>
              </a:rPr>
              <a:t>A Future of Endless Possibilities</a:t>
            </a:r>
            <a:endParaRPr lang="en-US" sz="2200" dirty="0"/>
          </a:p>
        </p:txBody>
      </p:sp>
      <p:sp>
        <p:nvSpPr>
          <p:cNvPr id="11" name="Text 6"/>
          <p:cNvSpPr/>
          <p:nvPr/>
        </p:nvSpPr>
        <p:spPr>
          <a:xfrm>
            <a:off x="9713595" y="5773936"/>
            <a:ext cx="4079081" cy="1532096"/>
          </a:xfrm>
          <a:prstGeom prst="rect">
            <a:avLst/>
          </a:prstGeom>
          <a:noFill/>
          <a:ln/>
        </p:spPr>
        <p:txBody>
          <a:bodyPr wrap="square" lIns="0" tIns="0" rIns="0" bIns="0" rtlCol="0" anchor="t"/>
          <a:lstStyle/>
          <a:p>
            <a:pPr marL="0" indent="0" algn="l">
              <a:lnSpc>
                <a:spcPts val="3000"/>
              </a:lnSpc>
              <a:buNone/>
            </a:pPr>
            <a:r>
              <a:rPr lang="en-US" sz="1850" dirty="0">
                <a:solidFill>
                  <a:srgbClr val="00002E"/>
                </a:solidFill>
                <a:latin typeface="PT Sans" pitchFamily="34" charset="0"/>
                <a:ea typeface="PT Sans" pitchFamily="34" charset="-122"/>
                <a:cs typeface="PT Sans" pitchFamily="34" charset="-120"/>
              </a:rPr>
              <a:t>AI and ML hold the potential to transform every aspect of our lives, opening up new frontiers of innovation and progress.</a:t>
            </a:r>
            <a:endParaRPr lang="en-US" sz="18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8C114DC-1601-D6E6-944E-0373AC9AEF4B}"/>
              </a:ext>
            </a:extLst>
          </p:cNvPr>
          <p:cNvSpPr txBox="1"/>
          <p:nvPr/>
        </p:nvSpPr>
        <p:spPr>
          <a:xfrm>
            <a:off x="903250" y="769434"/>
            <a:ext cx="6735335" cy="6863417"/>
          </a:xfrm>
          <a:prstGeom prst="rect">
            <a:avLst/>
          </a:prstGeom>
          <a:noFill/>
        </p:spPr>
        <p:txBody>
          <a:bodyPr wrap="square" rtlCol="0">
            <a:spAutoFit/>
          </a:bodyPr>
          <a:lstStyle/>
          <a:p>
            <a:r>
              <a:rPr lang="en-IN" sz="4000" b="1" i="0" dirty="0">
                <a:solidFill>
                  <a:srgbClr val="202124"/>
                </a:solidFill>
                <a:effectLst/>
                <a:latin typeface="Times New Roman" panose="02020603050405020304" pitchFamily="18" charset="0"/>
                <a:cs typeface="Times New Roman" panose="02020603050405020304" pitchFamily="18" charset="0"/>
              </a:rPr>
              <a:t>Artificial intelligence (AI) vs. machine learning (ML)</a:t>
            </a:r>
          </a:p>
          <a:p>
            <a:endParaRPr lang="en-IN" b="1" dirty="0">
              <a:solidFill>
                <a:srgbClr val="202124"/>
              </a:solidFill>
              <a:latin typeface="Times New Roman" panose="02020603050405020304" pitchFamily="18" charset="0"/>
              <a:cs typeface="Times New Roman" panose="02020603050405020304" pitchFamily="18" charset="0"/>
            </a:endParaRPr>
          </a:p>
          <a:p>
            <a:pPr algn="l"/>
            <a:r>
              <a:rPr lang="en-US" b="0" i="0" dirty="0">
                <a:solidFill>
                  <a:srgbClr val="5F6368"/>
                </a:solidFill>
                <a:effectLst/>
                <a:latin typeface="PT Sans" panose="020B0503020203020204" pitchFamily="34" charset="0"/>
                <a:cs typeface="Times New Roman" panose="02020603050405020304" pitchFamily="18" charset="0"/>
              </a:rPr>
              <a:t>You might hear people use artificial intelligence (AI) and machine learning (ML) interchangeably, especially when discussing big data, predictive analytics, and other digital transformation topics. </a:t>
            </a:r>
          </a:p>
          <a:p>
            <a:pPr algn="l"/>
            <a:endParaRPr lang="en-US" b="0" i="0" dirty="0">
              <a:solidFill>
                <a:srgbClr val="5F6368"/>
              </a:solidFill>
              <a:effectLst/>
              <a:latin typeface="PT Sans" panose="020B0503020203020204" pitchFamily="34" charset="0"/>
              <a:cs typeface="Times New Roman" panose="02020603050405020304" pitchFamily="18" charset="0"/>
            </a:endParaRPr>
          </a:p>
          <a:p>
            <a:pPr algn="l"/>
            <a:r>
              <a:rPr lang="en-US" b="0" i="0" dirty="0">
                <a:solidFill>
                  <a:srgbClr val="5F6368"/>
                </a:solidFill>
                <a:effectLst/>
                <a:latin typeface="PT Sans" panose="020B0503020203020204" pitchFamily="34" charset="0"/>
                <a:cs typeface="Times New Roman" panose="02020603050405020304" pitchFamily="18" charset="0"/>
              </a:rPr>
              <a:t>The confusion is understandable as artificial intelligence and machine learning are closely related. However, these trending technologies differ in several ways, including scope, applications, and more.  </a:t>
            </a:r>
          </a:p>
          <a:p>
            <a:pPr algn="l"/>
            <a:endParaRPr lang="en-US" b="0" i="0" dirty="0">
              <a:solidFill>
                <a:srgbClr val="5F6368"/>
              </a:solidFill>
              <a:effectLst/>
              <a:latin typeface="PT Sans" panose="020B0503020203020204" pitchFamily="34" charset="0"/>
              <a:cs typeface="Times New Roman" panose="02020603050405020304" pitchFamily="18" charset="0"/>
            </a:endParaRPr>
          </a:p>
          <a:p>
            <a:pPr algn="l"/>
            <a:r>
              <a:rPr lang="en-US" b="0" i="0" dirty="0">
                <a:solidFill>
                  <a:srgbClr val="5F6368"/>
                </a:solidFill>
                <a:effectLst/>
                <a:latin typeface="PT Sans" panose="020B0503020203020204" pitchFamily="34" charset="0"/>
                <a:cs typeface="Times New Roman" panose="02020603050405020304" pitchFamily="18" charset="0"/>
              </a:rPr>
              <a:t>Increasingly AI and ML Products have proliferated as businesses use them to process and analyze immense volumes of data, drive better decision-making, generate recommendations and insights in real time, and create accurate forecasts and predictions. </a:t>
            </a:r>
          </a:p>
          <a:p>
            <a:pPr algn="l"/>
            <a:endParaRPr lang="en-US" b="0" i="0" dirty="0">
              <a:solidFill>
                <a:srgbClr val="5F6368"/>
              </a:solidFill>
              <a:effectLst/>
              <a:latin typeface="PT Sans" panose="020B0503020203020204" pitchFamily="34" charset="0"/>
              <a:cs typeface="Times New Roman" panose="02020603050405020304" pitchFamily="18" charset="0"/>
            </a:endParaRPr>
          </a:p>
          <a:p>
            <a:pPr algn="l"/>
            <a:r>
              <a:rPr lang="en-US" b="0" i="0" dirty="0">
                <a:solidFill>
                  <a:srgbClr val="5F6368"/>
                </a:solidFill>
                <a:effectLst/>
                <a:latin typeface="PT Sans" panose="020B0503020203020204" pitchFamily="34" charset="0"/>
                <a:cs typeface="Times New Roman" panose="02020603050405020304" pitchFamily="18" charset="0"/>
              </a:rPr>
              <a:t>So, what exactly is the difference when it comes to ML vs. AI, how are ML and AI connected, and what do these terms mean in practice for organizations today? </a:t>
            </a:r>
          </a:p>
          <a:p>
            <a:endParaRPr lang="en-IN" b="1" i="0" dirty="0">
              <a:solidFill>
                <a:srgbClr val="202124"/>
              </a:solidFill>
              <a:effectLst/>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FC6C0D0E-77AE-AA68-EF64-AC293ADC2A23}"/>
              </a:ext>
            </a:extLst>
          </p:cNvPr>
          <p:cNvPicPr>
            <a:picLocks noChangeAspect="1"/>
          </p:cNvPicPr>
          <p:nvPr/>
        </p:nvPicPr>
        <p:blipFill>
          <a:blip r:embed="rId2"/>
          <a:stretch>
            <a:fillRect/>
          </a:stretch>
        </p:blipFill>
        <p:spPr>
          <a:xfrm>
            <a:off x="7823200" y="2502270"/>
            <a:ext cx="6095999" cy="4426555"/>
          </a:xfrm>
          <a:prstGeom prst="rect">
            <a:avLst/>
          </a:prstGeom>
        </p:spPr>
      </p:pic>
    </p:spTree>
    <p:extLst>
      <p:ext uri="{BB962C8B-B14F-4D97-AF65-F5344CB8AC3E}">
        <p14:creationId xmlns:p14="http://schemas.microsoft.com/office/powerpoint/2010/main" val="25681310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5631CC7-EB4A-E2A7-2880-32AC14689DDA}"/>
              </a:ext>
            </a:extLst>
          </p:cNvPr>
          <p:cNvSpPr txBox="1"/>
          <p:nvPr/>
        </p:nvSpPr>
        <p:spPr>
          <a:xfrm>
            <a:off x="713678" y="780585"/>
            <a:ext cx="7159083" cy="6278642"/>
          </a:xfrm>
          <a:prstGeom prst="rect">
            <a:avLst/>
          </a:prstGeom>
          <a:noFill/>
        </p:spPr>
        <p:txBody>
          <a:bodyPr wrap="square" rtlCol="0">
            <a:spAutoFit/>
          </a:bodyPr>
          <a:lstStyle/>
          <a:p>
            <a:r>
              <a:rPr lang="en-US" sz="2800" b="1" dirty="0">
                <a:solidFill>
                  <a:srgbClr val="202124"/>
                </a:solidFill>
                <a:effectLst/>
                <a:latin typeface="Times New Roman" panose="02020603050405020304" pitchFamily="18" charset="0"/>
                <a:cs typeface="Times New Roman" panose="02020603050405020304" pitchFamily="18" charset="0"/>
              </a:rPr>
              <a:t>What is artificial intelligence?</a:t>
            </a:r>
          </a:p>
          <a:p>
            <a:r>
              <a:rPr lang="en-US" b="0" dirty="0">
                <a:effectLst/>
                <a:latin typeface="PT Sans" panose="020B0503020203020204" pitchFamily="34" charset="0"/>
              </a:rPr>
              <a:t>Artificial intelligence is a broad field, which refers to the use of technologies to build machines and computers that have the ability to mimic cognitive functions associated with human intelligence, such as being able to see, understand, and respond to spoken or written language, analyze data, make recommendations, and more. </a:t>
            </a:r>
          </a:p>
          <a:p>
            <a:r>
              <a:rPr lang="en-US" b="0" dirty="0">
                <a:effectLst/>
                <a:latin typeface="PT Sans" panose="020B0503020203020204" pitchFamily="34" charset="0"/>
              </a:rPr>
              <a:t>Although Artificial intelligence is often thought of as a system in itself, it is a set of technologies implemented </a:t>
            </a:r>
            <a:r>
              <a:rPr lang="en-US" b="0" i="1" dirty="0">
                <a:effectLst/>
                <a:latin typeface="PT Sans" panose="020B0503020203020204" pitchFamily="34" charset="0"/>
              </a:rPr>
              <a:t>in </a:t>
            </a:r>
            <a:r>
              <a:rPr lang="en-US" b="0" dirty="0">
                <a:effectLst/>
                <a:latin typeface="PT Sans" panose="020B0503020203020204" pitchFamily="34" charset="0"/>
              </a:rPr>
              <a:t>a system to enable it to reason, learn, and act to solve a complex problem. </a:t>
            </a:r>
          </a:p>
          <a:p>
            <a:endParaRPr lang="en-US" b="0" dirty="0">
              <a:effectLst/>
              <a:latin typeface="PT Sans" panose="020B0503020203020204" pitchFamily="34" charset="0"/>
            </a:endParaRPr>
          </a:p>
          <a:p>
            <a:r>
              <a:rPr lang="en-US" sz="3200" b="1" dirty="0">
                <a:solidFill>
                  <a:srgbClr val="202124"/>
                </a:solidFill>
                <a:effectLst/>
                <a:latin typeface="Times New Roman" panose="02020603050405020304" pitchFamily="18" charset="0"/>
                <a:cs typeface="Times New Roman" panose="02020603050405020304" pitchFamily="18" charset="0"/>
              </a:rPr>
              <a:t>What is machine learning?</a:t>
            </a:r>
          </a:p>
          <a:p>
            <a:r>
              <a:rPr lang="en-US" dirty="0">
                <a:solidFill>
                  <a:srgbClr val="202124"/>
                </a:solidFill>
                <a:latin typeface="PT Sans" panose="020B0503020203020204" pitchFamily="34" charset="0"/>
                <a:cs typeface="Times New Roman" panose="02020603050405020304" pitchFamily="18" charset="0"/>
              </a:rPr>
              <a:t>M</a:t>
            </a:r>
            <a:r>
              <a:rPr lang="en-US" sz="1800" dirty="0">
                <a:solidFill>
                  <a:srgbClr val="202124"/>
                </a:solidFill>
                <a:effectLst/>
                <a:latin typeface="PT Sans" panose="020B0503020203020204" pitchFamily="34" charset="0"/>
                <a:cs typeface="Times New Roman" panose="02020603050405020304" pitchFamily="18" charset="0"/>
              </a:rPr>
              <a:t>achine learning</a:t>
            </a:r>
            <a:r>
              <a:rPr lang="en-US" dirty="0">
                <a:latin typeface="PT Sans" panose="020B0503020203020204" pitchFamily="34" charset="0"/>
              </a:rPr>
              <a:t> </a:t>
            </a:r>
            <a:r>
              <a:rPr lang="en-US" b="0" dirty="0">
                <a:effectLst/>
                <a:latin typeface="PT Sans" panose="020B0503020203020204" pitchFamily="34" charset="0"/>
              </a:rPr>
              <a:t>is a subset of artificial intelligence that automatically enables a machine or system to learn and improve from experience. Instead of explicit programming, machine learning uses algorithms to analyze large amounts of data, learn from the insights, and then make informed decisions. </a:t>
            </a:r>
          </a:p>
          <a:p>
            <a:r>
              <a:rPr lang="en-US" b="0" dirty="0">
                <a:effectLst/>
                <a:latin typeface="PT Sans" panose="020B0503020203020204" pitchFamily="34" charset="0"/>
              </a:rPr>
              <a:t>Machine learning algorithms improve performance over time as they are trained—exposed to more data. Machine learning models are the output, or what the program learns from running an algorithm on training data. The more data used, the better the model will get. </a:t>
            </a:r>
          </a:p>
          <a:p>
            <a:endParaRPr lang="en-IN" dirty="0"/>
          </a:p>
        </p:txBody>
      </p:sp>
      <p:pic>
        <p:nvPicPr>
          <p:cNvPr id="3" name="Picture 2">
            <a:extLst>
              <a:ext uri="{FF2B5EF4-FFF2-40B4-BE49-F238E27FC236}">
                <a16:creationId xmlns:a16="http://schemas.microsoft.com/office/drawing/2014/main" id="{CF4D1610-D157-83F5-B6B5-B5C4EC6E43E6}"/>
              </a:ext>
            </a:extLst>
          </p:cNvPr>
          <p:cNvPicPr>
            <a:picLocks noChangeAspect="1"/>
          </p:cNvPicPr>
          <p:nvPr/>
        </p:nvPicPr>
        <p:blipFill>
          <a:blip r:embed="rId2"/>
          <a:stretch>
            <a:fillRect/>
          </a:stretch>
        </p:blipFill>
        <p:spPr>
          <a:xfrm>
            <a:off x="8173844" y="1020335"/>
            <a:ext cx="5742878" cy="5464603"/>
          </a:xfrm>
          <a:prstGeom prst="rect">
            <a:avLst/>
          </a:prstGeom>
        </p:spPr>
      </p:pic>
    </p:spTree>
    <p:extLst>
      <p:ext uri="{BB962C8B-B14F-4D97-AF65-F5344CB8AC3E}">
        <p14:creationId xmlns:p14="http://schemas.microsoft.com/office/powerpoint/2010/main" val="20990913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680454"/>
          </a:xfrm>
          <a:prstGeom prst="rect">
            <a:avLst/>
          </a:prstGeom>
        </p:spPr>
      </p:pic>
      <p:sp>
        <p:nvSpPr>
          <p:cNvPr id="3" name="Text 0"/>
          <p:cNvSpPr/>
          <p:nvPr/>
        </p:nvSpPr>
        <p:spPr>
          <a:xfrm>
            <a:off x="750451" y="3270052"/>
            <a:ext cx="5070991" cy="630674"/>
          </a:xfrm>
          <a:prstGeom prst="rect">
            <a:avLst/>
          </a:prstGeom>
          <a:noFill/>
          <a:ln/>
        </p:spPr>
        <p:txBody>
          <a:bodyPr wrap="none" lIns="0" tIns="0" rIns="0" bIns="0" rtlCol="0" anchor="t"/>
          <a:lstStyle/>
          <a:p>
            <a:pPr marL="0" indent="0">
              <a:lnSpc>
                <a:spcPts val="4950"/>
              </a:lnSpc>
              <a:buNone/>
            </a:pPr>
            <a:r>
              <a:rPr lang="en-US" sz="3950" dirty="0">
                <a:solidFill>
                  <a:srgbClr val="00002E"/>
                </a:solidFill>
                <a:latin typeface="Nunito Semi Bold" pitchFamily="34" charset="0"/>
                <a:ea typeface="Nunito Semi Bold" pitchFamily="34" charset="-122"/>
                <a:cs typeface="Nunito Semi Bold" pitchFamily="34" charset="-120"/>
              </a:rPr>
              <a:t>The Rise of AI and ML</a:t>
            </a:r>
            <a:endParaRPr lang="en-US" sz="3950" dirty="0"/>
          </a:p>
        </p:txBody>
      </p:sp>
      <p:sp>
        <p:nvSpPr>
          <p:cNvPr id="4" name="Shape 1"/>
          <p:cNvSpPr/>
          <p:nvPr/>
        </p:nvSpPr>
        <p:spPr>
          <a:xfrm>
            <a:off x="750451" y="4543901"/>
            <a:ext cx="13129498" cy="30480"/>
          </a:xfrm>
          <a:prstGeom prst="roundRect">
            <a:avLst>
              <a:gd name="adj" fmla="val 1055301"/>
            </a:avLst>
          </a:prstGeom>
          <a:solidFill>
            <a:srgbClr val="000000">
              <a:alpha val="8000"/>
            </a:srgbClr>
          </a:solidFill>
          <a:ln/>
        </p:spPr>
      </p:sp>
      <p:sp>
        <p:nvSpPr>
          <p:cNvPr id="5" name="Shape 2"/>
          <p:cNvSpPr/>
          <p:nvPr/>
        </p:nvSpPr>
        <p:spPr>
          <a:xfrm>
            <a:off x="2851904" y="4543901"/>
            <a:ext cx="30480" cy="750451"/>
          </a:xfrm>
          <a:prstGeom prst="roundRect">
            <a:avLst>
              <a:gd name="adj" fmla="val 1055301"/>
            </a:avLst>
          </a:prstGeom>
          <a:solidFill>
            <a:srgbClr val="2D4DF2"/>
          </a:solidFill>
          <a:ln/>
        </p:spPr>
      </p:sp>
      <p:sp>
        <p:nvSpPr>
          <p:cNvPr id="6" name="Shape 3"/>
          <p:cNvSpPr/>
          <p:nvPr/>
        </p:nvSpPr>
        <p:spPr>
          <a:xfrm>
            <a:off x="2625923" y="4302681"/>
            <a:ext cx="482441" cy="482441"/>
          </a:xfrm>
          <a:prstGeom prst="roundRect">
            <a:avLst>
              <a:gd name="adj" fmla="val 66673"/>
            </a:avLst>
          </a:prstGeom>
          <a:solidFill>
            <a:srgbClr val="F3F3FF"/>
          </a:solidFill>
          <a:ln w="22860">
            <a:solidFill>
              <a:srgbClr val="2D4DF2"/>
            </a:solidFill>
            <a:prstDash val="solid"/>
          </a:ln>
        </p:spPr>
      </p:sp>
      <p:sp>
        <p:nvSpPr>
          <p:cNvPr id="7" name="Text 4"/>
          <p:cNvSpPr/>
          <p:nvPr/>
        </p:nvSpPr>
        <p:spPr>
          <a:xfrm>
            <a:off x="2776299" y="4392454"/>
            <a:ext cx="181689" cy="302776"/>
          </a:xfrm>
          <a:prstGeom prst="rect">
            <a:avLst/>
          </a:prstGeom>
          <a:noFill/>
          <a:ln/>
        </p:spPr>
        <p:txBody>
          <a:bodyPr wrap="none" lIns="0" tIns="0" rIns="0" bIns="0" rtlCol="0" anchor="t"/>
          <a:lstStyle/>
          <a:p>
            <a:pPr marL="0" indent="0" algn="ctr">
              <a:lnSpc>
                <a:spcPts val="2350"/>
              </a:lnSpc>
              <a:buNone/>
            </a:pPr>
            <a:r>
              <a:rPr lang="en-US" sz="2350" dirty="0">
                <a:solidFill>
                  <a:srgbClr val="00002E"/>
                </a:solidFill>
                <a:latin typeface="Nunito Semi Bold" pitchFamily="34" charset="0"/>
                <a:ea typeface="Nunito Semi Bold" pitchFamily="34" charset="-122"/>
                <a:cs typeface="Nunito Semi Bold" pitchFamily="34" charset="-120"/>
              </a:rPr>
              <a:t>1</a:t>
            </a:r>
            <a:endParaRPr lang="en-US" sz="2350" dirty="0"/>
          </a:p>
        </p:txBody>
      </p:sp>
      <p:sp>
        <p:nvSpPr>
          <p:cNvPr id="8" name="Text 5"/>
          <p:cNvSpPr/>
          <p:nvPr/>
        </p:nvSpPr>
        <p:spPr>
          <a:xfrm>
            <a:off x="1530429" y="5508784"/>
            <a:ext cx="2673548" cy="315278"/>
          </a:xfrm>
          <a:prstGeom prst="rect">
            <a:avLst/>
          </a:prstGeom>
          <a:noFill/>
          <a:ln/>
        </p:spPr>
        <p:txBody>
          <a:bodyPr wrap="none" lIns="0" tIns="0" rIns="0" bIns="0" rtlCol="0" anchor="t"/>
          <a:lstStyle/>
          <a:p>
            <a:pPr marL="0" indent="0" algn="ctr">
              <a:lnSpc>
                <a:spcPts val="2450"/>
              </a:lnSpc>
              <a:buNone/>
            </a:pPr>
            <a:r>
              <a:rPr lang="en-US" sz="1950" dirty="0">
                <a:solidFill>
                  <a:srgbClr val="00002E"/>
                </a:solidFill>
                <a:latin typeface="Nunito Semi Bold" pitchFamily="34" charset="0"/>
                <a:ea typeface="Nunito Semi Bold" pitchFamily="34" charset="-122"/>
                <a:cs typeface="Nunito Semi Bold" pitchFamily="34" charset="-120"/>
              </a:rPr>
              <a:t>Early Concepts (1950s)</a:t>
            </a:r>
            <a:endParaRPr lang="en-US" sz="1950" dirty="0"/>
          </a:p>
        </p:txBody>
      </p:sp>
      <p:sp>
        <p:nvSpPr>
          <p:cNvPr id="9" name="Text 6"/>
          <p:cNvSpPr/>
          <p:nvPr/>
        </p:nvSpPr>
        <p:spPr>
          <a:xfrm>
            <a:off x="964883" y="5952649"/>
            <a:ext cx="3804642" cy="1372076"/>
          </a:xfrm>
          <a:prstGeom prst="rect">
            <a:avLst/>
          </a:prstGeom>
          <a:noFill/>
          <a:ln/>
        </p:spPr>
        <p:txBody>
          <a:bodyPr wrap="square" lIns="0" tIns="0" rIns="0" bIns="0" rtlCol="0" anchor="t"/>
          <a:lstStyle/>
          <a:p>
            <a:pPr marL="0" indent="0" algn="ctr">
              <a:lnSpc>
                <a:spcPts val="2700"/>
              </a:lnSpc>
              <a:buNone/>
            </a:pPr>
            <a:r>
              <a:rPr lang="en-US" sz="1650" dirty="0">
                <a:solidFill>
                  <a:srgbClr val="00002E"/>
                </a:solidFill>
                <a:latin typeface="PT Sans" pitchFamily="34" charset="0"/>
                <a:ea typeface="PT Sans" pitchFamily="34" charset="-122"/>
                <a:cs typeface="PT Sans" pitchFamily="34" charset="-120"/>
              </a:rPr>
              <a:t>The foundation of AI and ML was laid with the development of key concepts, like the Turing Test, and early machine learning algorithms.</a:t>
            </a:r>
            <a:endParaRPr lang="en-US" sz="1650" dirty="0"/>
          </a:p>
        </p:txBody>
      </p:sp>
      <p:sp>
        <p:nvSpPr>
          <p:cNvPr id="10" name="Shape 7"/>
          <p:cNvSpPr/>
          <p:nvPr/>
        </p:nvSpPr>
        <p:spPr>
          <a:xfrm>
            <a:off x="7299841" y="4543901"/>
            <a:ext cx="30480" cy="750451"/>
          </a:xfrm>
          <a:prstGeom prst="roundRect">
            <a:avLst>
              <a:gd name="adj" fmla="val 1055301"/>
            </a:avLst>
          </a:prstGeom>
          <a:solidFill>
            <a:srgbClr val="018CE1"/>
          </a:solidFill>
          <a:ln/>
        </p:spPr>
      </p:sp>
      <p:sp>
        <p:nvSpPr>
          <p:cNvPr id="11" name="Shape 8"/>
          <p:cNvSpPr/>
          <p:nvPr/>
        </p:nvSpPr>
        <p:spPr>
          <a:xfrm>
            <a:off x="7073860" y="4302681"/>
            <a:ext cx="482441" cy="482441"/>
          </a:xfrm>
          <a:prstGeom prst="roundRect">
            <a:avLst>
              <a:gd name="adj" fmla="val 66673"/>
            </a:avLst>
          </a:prstGeom>
          <a:solidFill>
            <a:srgbClr val="F3F3FF"/>
          </a:solidFill>
          <a:ln w="22860">
            <a:solidFill>
              <a:srgbClr val="018CE1"/>
            </a:solidFill>
            <a:prstDash val="solid"/>
          </a:ln>
        </p:spPr>
      </p:sp>
      <p:sp>
        <p:nvSpPr>
          <p:cNvPr id="12" name="Text 9"/>
          <p:cNvSpPr/>
          <p:nvPr/>
        </p:nvSpPr>
        <p:spPr>
          <a:xfrm>
            <a:off x="7224236" y="4392454"/>
            <a:ext cx="181689" cy="302776"/>
          </a:xfrm>
          <a:prstGeom prst="rect">
            <a:avLst/>
          </a:prstGeom>
          <a:noFill/>
          <a:ln/>
        </p:spPr>
        <p:txBody>
          <a:bodyPr wrap="none" lIns="0" tIns="0" rIns="0" bIns="0" rtlCol="0" anchor="t"/>
          <a:lstStyle/>
          <a:p>
            <a:pPr marL="0" indent="0" algn="ctr">
              <a:lnSpc>
                <a:spcPts val="2350"/>
              </a:lnSpc>
              <a:buNone/>
            </a:pPr>
            <a:r>
              <a:rPr lang="en-US" sz="2350" dirty="0">
                <a:solidFill>
                  <a:srgbClr val="00002E"/>
                </a:solidFill>
                <a:latin typeface="Nunito Semi Bold" pitchFamily="34" charset="0"/>
                <a:ea typeface="Nunito Semi Bold" pitchFamily="34" charset="-122"/>
                <a:cs typeface="Nunito Semi Bold" pitchFamily="34" charset="-120"/>
              </a:rPr>
              <a:t>2</a:t>
            </a:r>
            <a:endParaRPr lang="en-US" sz="2350" dirty="0"/>
          </a:p>
        </p:txBody>
      </p:sp>
      <p:sp>
        <p:nvSpPr>
          <p:cNvPr id="13" name="Text 10"/>
          <p:cNvSpPr/>
          <p:nvPr/>
        </p:nvSpPr>
        <p:spPr>
          <a:xfrm>
            <a:off x="5592723" y="5508784"/>
            <a:ext cx="3444716" cy="315278"/>
          </a:xfrm>
          <a:prstGeom prst="rect">
            <a:avLst/>
          </a:prstGeom>
          <a:noFill/>
          <a:ln/>
        </p:spPr>
        <p:txBody>
          <a:bodyPr wrap="none" lIns="0" tIns="0" rIns="0" bIns="0" rtlCol="0" anchor="t"/>
          <a:lstStyle/>
          <a:p>
            <a:pPr marL="0" indent="0" algn="ctr">
              <a:lnSpc>
                <a:spcPts val="2450"/>
              </a:lnSpc>
              <a:buNone/>
            </a:pPr>
            <a:r>
              <a:rPr lang="en-US" sz="1950" dirty="0">
                <a:solidFill>
                  <a:srgbClr val="00002E"/>
                </a:solidFill>
                <a:latin typeface="Nunito Semi Bold" pitchFamily="34" charset="0"/>
                <a:ea typeface="Nunito Semi Bold" pitchFamily="34" charset="-122"/>
                <a:cs typeface="Nunito Semi Bold" pitchFamily="34" charset="-120"/>
              </a:rPr>
              <a:t>The AI Winter (1970s-1980s)</a:t>
            </a:r>
            <a:endParaRPr lang="en-US" sz="1950" dirty="0"/>
          </a:p>
        </p:txBody>
      </p:sp>
      <p:sp>
        <p:nvSpPr>
          <p:cNvPr id="14" name="Text 11"/>
          <p:cNvSpPr/>
          <p:nvPr/>
        </p:nvSpPr>
        <p:spPr>
          <a:xfrm>
            <a:off x="5412819" y="5952649"/>
            <a:ext cx="3804642" cy="1029057"/>
          </a:xfrm>
          <a:prstGeom prst="rect">
            <a:avLst/>
          </a:prstGeom>
          <a:noFill/>
          <a:ln/>
        </p:spPr>
        <p:txBody>
          <a:bodyPr wrap="square" lIns="0" tIns="0" rIns="0" bIns="0" rtlCol="0" anchor="t"/>
          <a:lstStyle/>
          <a:p>
            <a:pPr marL="0" indent="0" algn="ctr">
              <a:lnSpc>
                <a:spcPts val="2700"/>
              </a:lnSpc>
              <a:buNone/>
            </a:pPr>
            <a:r>
              <a:rPr lang="en-US" sz="1650" dirty="0">
                <a:solidFill>
                  <a:srgbClr val="00002E"/>
                </a:solidFill>
                <a:latin typeface="PT Sans" pitchFamily="34" charset="0"/>
                <a:ea typeface="PT Sans" pitchFamily="34" charset="-122"/>
                <a:cs typeface="PT Sans" pitchFamily="34" charset="-120"/>
              </a:rPr>
              <a:t>Progress slowed due to limitations in computing power and a lack of real-world applications.</a:t>
            </a:r>
            <a:endParaRPr lang="en-US" sz="1650" dirty="0"/>
          </a:p>
        </p:txBody>
      </p:sp>
      <p:sp>
        <p:nvSpPr>
          <p:cNvPr id="15" name="Shape 12"/>
          <p:cNvSpPr/>
          <p:nvPr/>
        </p:nvSpPr>
        <p:spPr>
          <a:xfrm>
            <a:off x="11747778" y="4543901"/>
            <a:ext cx="30480" cy="750451"/>
          </a:xfrm>
          <a:prstGeom prst="roundRect">
            <a:avLst>
              <a:gd name="adj" fmla="val 1055301"/>
            </a:avLst>
          </a:prstGeom>
          <a:solidFill>
            <a:srgbClr val="DA33BF"/>
          </a:solidFill>
          <a:ln/>
        </p:spPr>
      </p:sp>
      <p:sp>
        <p:nvSpPr>
          <p:cNvPr id="16" name="Shape 13"/>
          <p:cNvSpPr/>
          <p:nvPr/>
        </p:nvSpPr>
        <p:spPr>
          <a:xfrm>
            <a:off x="11521797" y="4302681"/>
            <a:ext cx="482441" cy="482441"/>
          </a:xfrm>
          <a:prstGeom prst="roundRect">
            <a:avLst>
              <a:gd name="adj" fmla="val 66673"/>
            </a:avLst>
          </a:prstGeom>
          <a:solidFill>
            <a:srgbClr val="F3F3FF"/>
          </a:solidFill>
          <a:ln w="22860">
            <a:solidFill>
              <a:srgbClr val="DA33BF"/>
            </a:solidFill>
            <a:prstDash val="solid"/>
          </a:ln>
        </p:spPr>
      </p:sp>
      <p:sp>
        <p:nvSpPr>
          <p:cNvPr id="17" name="Text 14"/>
          <p:cNvSpPr/>
          <p:nvPr/>
        </p:nvSpPr>
        <p:spPr>
          <a:xfrm>
            <a:off x="11672173" y="4392454"/>
            <a:ext cx="181689" cy="302776"/>
          </a:xfrm>
          <a:prstGeom prst="rect">
            <a:avLst/>
          </a:prstGeom>
          <a:noFill/>
          <a:ln/>
        </p:spPr>
        <p:txBody>
          <a:bodyPr wrap="none" lIns="0" tIns="0" rIns="0" bIns="0" rtlCol="0" anchor="t"/>
          <a:lstStyle/>
          <a:p>
            <a:pPr marL="0" indent="0" algn="ctr">
              <a:lnSpc>
                <a:spcPts val="2350"/>
              </a:lnSpc>
              <a:buNone/>
            </a:pPr>
            <a:r>
              <a:rPr lang="en-US" sz="2350" dirty="0">
                <a:solidFill>
                  <a:srgbClr val="00002E"/>
                </a:solidFill>
                <a:latin typeface="Nunito Semi Bold" pitchFamily="34" charset="0"/>
                <a:ea typeface="Nunito Semi Bold" pitchFamily="34" charset="-122"/>
                <a:cs typeface="Nunito Semi Bold" pitchFamily="34" charset="-120"/>
              </a:rPr>
              <a:t>3</a:t>
            </a:r>
            <a:endParaRPr lang="en-US" sz="2350" dirty="0"/>
          </a:p>
        </p:txBody>
      </p:sp>
      <p:sp>
        <p:nvSpPr>
          <p:cNvPr id="18" name="Text 15"/>
          <p:cNvSpPr/>
          <p:nvPr/>
        </p:nvSpPr>
        <p:spPr>
          <a:xfrm>
            <a:off x="9860756" y="5508784"/>
            <a:ext cx="3804642" cy="630555"/>
          </a:xfrm>
          <a:prstGeom prst="rect">
            <a:avLst/>
          </a:prstGeom>
          <a:noFill/>
          <a:ln/>
        </p:spPr>
        <p:txBody>
          <a:bodyPr wrap="square" lIns="0" tIns="0" rIns="0" bIns="0" rtlCol="0" anchor="t"/>
          <a:lstStyle/>
          <a:p>
            <a:pPr marL="0" indent="0" algn="ctr">
              <a:lnSpc>
                <a:spcPts val="2450"/>
              </a:lnSpc>
              <a:buNone/>
            </a:pPr>
            <a:r>
              <a:rPr lang="en-US" sz="1950" dirty="0">
                <a:solidFill>
                  <a:srgbClr val="00002E"/>
                </a:solidFill>
                <a:latin typeface="Nunito Semi Bold" pitchFamily="34" charset="0"/>
                <a:ea typeface="Nunito Semi Bold" pitchFamily="34" charset="-122"/>
                <a:cs typeface="Nunito Semi Bold" pitchFamily="34" charset="-120"/>
              </a:rPr>
              <a:t>Modern Advancements (1990s-Present)</a:t>
            </a:r>
            <a:endParaRPr lang="en-US" sz="1950" dirty="0"/>
          </a:p>
        </p:txBody>
      </p:sp>
      <p:sp>
        <p:nvSpPr>
          <p:cNvPr id="19" name="Text 16"/>
          <p:cNvSpPr/>
          <p:nvPr/>
        </p:nvSpPr>
        <p:spPr>
          <a:xfrm>
            <a:off x="9860756" y="6267926"/>
            <a:ext cx="3804642" cy="1372076"/>
          </a:xfrm>
          <a:prstGeom prst="rect">
            <a:avLst/>
          </a:prstGeom>
          <a:noFill/>
          <a:ln/>
        </p:spPr>
        <p:txBody>
          <a:bodyPr wrap="square" lIns="0" tIns="0" rIns="0" bIns="0" rtlCol="0" anchor="t"/>
          <a:lstStyle/>
          <a:p>
            <a:pPr marL="0" indent="0" algn="ctr">
              <a:lnSpc>
                <a:spcPts val="2700"/>
              </a:lnSpc>
              <a:buNone/>
            </a:pPr>
            <a:r>
              <a:rPr lang="en-US" sz="1650" dirty="0">
                <a:solidFill>
                  <a:srgbClr val="00002E"/>
                </a:solidFill>
                <a:latin typeface="PT Sans" pitchFamily="34" charset="0"/>
                <a:ea typeface="PT Sans" pitchFamily="34" charset="-122"/>
                <a:cs typeface="PT Sans" pitchFamily="34" charset="-120"/>
              </a:rPr>
              <a:t>Significant advancements in computing power, data availability, and algorithms led to a resurgence of AI and ML, driving widespread adoption across industries.</a:t>
            </a:r>
            <a:endParaRPr lang="en-US" sz="16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837724" y="660202"/>
            <a:ext cx="11694795" cy="704017"/>
          </a:xfrm>
          <a:prstGeom prst="rect">
            <a:avLst/>
          </a:prstGeom>
          <a:noFill/>
          <a:ln/>
        </p:spPr>
        <p:txBody>
          <a:bodyPr wrap="none" lIns="0" tIns="0" rIns="0" bIns="0" rtlCol="0" anchor="t"/>
          <a:lstStyle/>
          <a:p>
            <a:pPr marL="0" indent="0">
              <a:lnSpc>
                <a:spcPts val="5500"/>
              </a:lnSpc>
              <a:buNone/>
            </a:pPr>
            <a:r>
              <a:rPr lang="en-US" sz="4400" dirty="0">
                <a:solidFill>
                  <a:srgbClr val="00002E"/>
                </a:solidFill>
                <a:latin typeface="Nunito Semi Bold" pitchFamily="34" charset="0"/>
                <a:ea typeface="Nunito Semi Bold" pitchFamily="34" charset="-122"/>
                <a:cs typeface="Nunito Semi Bold" pitchFamily="34" charset="-120"/>
              </a:rPr>
              <a:t>Machine Learning Algorithms and Techniques</a:t>
            </a:r>
            <a:endParaRPr lang="en-US" sz="4400" dirty="0"/>
          </a:p>
        </p:txBody>
      </p:sp>
      <p:sp>
        <p:nvSpPr>
          <p:cNvPr id="3" name="Shape 1"/>
          <p:cNvSpPr/>
          <p:nvPr/>
        </p:nvSpPr>
        <p:spPr>
          <a:xfrm>
            <a:off x="837724" y="1842968"/>
            <a:ext cx="6357818" cy="2551986"/>
          </a:xfrm>
          <a:prstGeom prst="roundRect">
            <a:avLst>
              <a:gd name="adj" fmla="val 14070"/>
            </a:avLst>
          </a:prstGeom>
          <a:solidFill>
            <a:srgbClr val="F3F3FF"/>
          </a:solidFill>
          <a:ln w="22860">
            <a:solidFill>
              <a:srgbClr val="2D4DF2"/>
            </a:solidFill>
            <a:prstDash val="solid"/>
          </a:ln>
        </p:spPr>
      </p:sp>
      <p:sp>
        <p:nvSpPr>
          <p:cNvPr id="4" name="Text 2"/>
          <p:cNvSpPr/>
          <p:nvPr/>
        </p:nvSpPr>
        <p:spPr>
          <a:xfrm>
            <a:off x="1099899" y="2105144"/>
            <a:ext cx="2816185" cy="351949"/>
          </a:xfrm>
          <a:prstGeom prst="rect">
            <a:avLst/>
          </a:prstGeom>
          <a:noFill/>
          <a:ln/>
        </p:spPr>
        <p:txBody>
          <a:bodyPr wrap="none" lIns="0" tIns="0" rIns="0" bIns="0" rtlCol="0" anchor="t"/>
          <a:lstStyle/>
          <a:p>
            <a:pPr marL="0" indent="0">
              <a:lnSpc>
                <a:spcPts val="2750"/>
              </a:lnSpc>
              <a:buNone/>
            </a:pPr>
            <a:r>
              <a:rPr lang="en-US" sz="2200" dirty="0">
                <a:solidFill>
                  <a:srgbClr val="00002E"/>
                </a:solidFill>
                <a:latin typeface="Nunito Semi Bold" pitchFamily="34" charset="0"/>
                <a:ea typeface="Nunito Semi Bold" pitchFamily="34" charset="-122"/>
                <a:cs typeface="Nunito Semi Bold" pitchFamily="34" charset="-120"/>
              </a:rPr>
              <a:t>Supervised Learning</a:t>
            </a:r>
            <a:endParaRPr lang="en-US" sz="2200" dirty="0"/>
          </a:p>
        </p:txBody>
      </p:sp>
      <p:sp>
        <p:nvSpPr>
          <p:cNvPr id="5" name="Text 3"/>
          <p:cNvSpPr/>
          <p:nvPr/>
        </p:nvSpPr>
        <p:spPr>
          <a:xfrm>
            <a:off x="1099899" y="2600682"/>
            <a:ext cx="5833467" cy="1532096"/>
          </a:xfrm>
          <a:prstGeom prst="rect">
            <a:avLst/>
          </a:prstGeom>
          <a:noFill/>
          <a:ln/>
        </p:spPr>
        <p:txBody>
          <a:bodyPr wrap="square" lIns="0" tIns="0" rIns="0" bIns="0" rtlCol="0" anchor="t"/>
          <a:lstStyle/>
          <a:p>
            <a:pPr marL="0" indent="0">
              <a:lnSpc>
                <a:spcPts val="3000"/>
              </a:lnSpc>
              <a:buNone/>
            </a:pPr>
            <a:r>
              <a:rPr lang="en-US" sz="1850" dirty="0">
                <a:solidFill>
                  <a:srgbClr val="00002E"/>
                </a:solidFill>
                <a:latin typeface="PT Sans" pitchFamily="34" charset="0"/>
                <a:ea typeface="PT Sans" pitchFamily="34" charset="-122"/>
                <a:cs typeface="PT Sans" pitchFamily="34" charset="-120"/>
              </a:rPr>
              <a:t>Supervised learning involves training models on labeled data, where both the inputs and desired outputs are provided. Examples include linear regression, logistic regression, and support vector machines.</a:t>
            </a:r>
            <a:endParaRPr lang="en-US" sz="1850" dirty="0"/>
          </a:p>
        </p:txBody>
      </p:sp>
      <p:sp>
        <p:nvSpPr>
          <p:cNvPr id="6" name="Shape 4"/>
          <p:cNvSpPr/>
          <p:nvPr/>
        </p:nvSpPr>
        <p:spPr>
          <a:xfrm>
            <a:off x="7434858" y="1842968"/>
            <a:ext cx="6357818" cy="2551986"/>
          </a:xfrm>
          <a:prstGeom prst="roundRect">
            <a:avLst>
              <a:gd name="adj" fmla="val 14070"/>
            </a:avLst>
          </a:prstGeom>
          <a:solidFill>
            <a:srgbClr val="F3F3FF"/>
          </a:solidFill>
          <a:ln w="22860">
            <a:solidFill>
              <a:srgbClr val="018CE1"/>
            </a:solidFill>
            <a:prstDash val="solid"/>
          </a:ln>
        </p:spPr>
      </p:sp>
      <p:sp>
        <p:nvSpPr>
          <p:cNvPr id="7" name="Text 5"/>
          <p:cNvSpPr/>
          <p:nvPr/>
        </p:nvSpPr>
        <p:spPr>
          <a:xfrm>
            <a:off x="7697033" y="2105144"/>
            <a:ext cx="2959656" cy="351949"/>
          </a:xfrm>
          <a:prstGeom prst="rect">
            <a:avLst/>
          </a:prstGeom>
          <a:noFill/>
          <a:ln/>
        </p:spPr>
        <p:txBody>
          <a:bodyPr wrap="none" lIns="0" tIns="0" rIns="0" bIns="0" rtlCol="0" anchor="t"/>
          <a:lstStyle/>
          <a:p>
            <a:pPr marL="0" indent="0">
              <a:lnSpc>
                <a:spcPts val="2750"/>
              </a:lnSpc>
              <a:buNone/>
            </a:pPr>
            <a:r>
              <a:rPr lang="en-US" sz="2200" dirty="0">
                <a:solidFill>
                  <a:srgbClr val="00002E"/>
                </a:solidFill>
                <a:latin typeface="Nunito Semi Bold" pitchFamily="34" charset="0"/>
                <a:ea typeface="Nunito Semi Bold" pitchFamily="34" charset="-122"/>
                <a:cs typeface="Nunito Semi Bold" pitchFamily="34" charset="-120"/>
              </a:rPr>
              <a:t>Unsupervised Learning</a:t>
            </a:r>
            <a:endParaRPr lang="en-US" sz="2200" dirty="0"/>
          </a:p>
        </p:txBody>
      </p:sp>
      <p:sp>
        <p:nvSpPr>
          <p:cNvPr id="8" name="Text 6"/>
          <p:cNvSpPr/>
          <p:nvPr/>
        </p:nvSpPr>
        <p:spPr>
          <a:xfrm>
            <a:off x="7697033" y="2600682"/>
            <a:ext cx="5833467" cy="1532096"/>
          </a:xfrm>
          <a:prstGeom prst="rect">
            <a:avLst/>
          </a:prstGeom>
          <a:noFill/>
          <a:ln/>
        </p:spPr>
        <p:txBody>
          <a:bodyPr wrap="square" lIns="0" tIns="0" rIns="0" bIns="0" rtlCol="0" anchor="t"/>
          <a:lstStyle/>
          <a:p>
            <a:pPr marL="0" indent="0">
              <a:lnSpc>
                <a:spcPts val="3000"/>
              </a:lnSpc>
              <a:buNone/>
            </a:pPr>
            <a:r>
              <a:rPr lang="en-US" sz="1850" dirty="0">
                <a:solidFill>
                  <a:srgbClr val="00002E"/>
                </a:solidFill>
                <a:latin typeface="PT Sans" pitchFamily="34" charset="0"/>
                <a:ea typeface="PT Sans" pitchFamily="34" charset="-122"/>
                <a:cs typeface="PT Sans" pitchFamily="34" charset="-120"/>
              </a:rPr>
              <a:t>Unsupervised learning deals with unlabeled data, aiming to discover patterns and insights without explicit guidance. Techniques include clustering, dimensionality reduction, and association rule mining.</a:t>
            </a:r>
            <a:endParaRPr lang="en-US" sz="1850" dirty="0"/>
          </a:p>
        </p:txBody>
      </p:sp>
      <p:sp>
        <p:nvSpPr>
          <p:cNvPr id="9" name="Shape 7"/>
          <p:cNvSpPr/>
          <p:nvPr/>
        </p:nvSpPr>
        <p:spPr>
          <a:xfrm>
            <a:off x="837724" y="4634270"/>
            <a:ext cx="6357818" cy="2935010"/>
          </a:xfrm>
          <a:prstGeom prst="roundRect">
            <a:avLst>
              <a:gd name="adj" fmla="val 12234"/>
            </a:avLst>
          </a:prstGeom>
          <a:solidFill>
            <a:srgbClr val="F3F3FF"/>
          </a:solidFill>
          <a:ln w="22860">
            <a:solidFill>
              <a:srgbClr val="DA33BF"/>
            </a:solidFill>
            <a:prstDash val="solid"/>
          </a:ln>
        </p:spPr>
      </p:sp>
      <p:sp>
        <p:nvSpPr>
          <p:cNvPr id="10" name="Text 8"/>
          <p:cNvSpPr/>
          <p:nvPr/>
        </p:nvSpPr>
        <p:spPr>
          <a:xfrm>
            <a:off x="1099899" y="4896445"/>
            <a:ext cx="3059549" cy="351949"/>
          </a:xfrm>
          <a:prstGeom prst="rect">
            <a:avLst/>
          </a:prstGeom>
          <a:noFill/>
          <a:ln/>
        </p:spPr>
        <p:txBody>
          <a:bodyPr wrap="none" lIns="0" tIns="0" rIns="0" bIns="0" rtlCol="0" anchor="t"/>
          <a:lstStyle/>
          <a:p>
            <a:pPr marL="0" indent="0">
              <a:lnSpc>
                <a:spcPts val="2750"/>
              </a:lnSpc>
              <a:buNone/>
            </a:pPr>
            <a:r>
              <a:rPr lang="en-US" sz="2200" dirty="0">
                <a:solidFill>
                  <a:srgbClr val="00002E"/>
                </a:solidFill>
                <a:latin typeface="Nunito Semi Bold" pitchFamily="34" charset="0"/>
                <a:ea typeface="Nunito Semi Bold" pitchFamily="34" charset="-122"/>
                <a:cs typeface="Nunito Semi Bold" pitchFamily="34" charset="-120"/>
              </a:rPr>
              <a:t>Reinforcement Learning</a:t>
            </a:r>
            <a:endParaRPr lang="en-US" sz="2200" dirty="0"/>
          </a:p>
        </p:txBody>
      </p:sp>
      <p:sp>
        <p:nvSpPr>
          <p:cNvPr id="11" name="Text 9"/>
          <p:cNvSpPr/>
          <p:nvPr/>
        </p:nvSpPr>
        <p:spPr>
          <a:xfrm>
            <a:off x="1099899" y="5391983"/>
            <a:ext cx="5833467" cy="1532096"/>
          </a:xfrm>
          <a:prstGeom prst="rect">
            <a:avLst/>
          </a:prstGeom>
          <a:noFill/>
          <a:ln/>
        </p:spPr>
        <p:txBody>
          <a:bodyPr wrap="square" lIns="0" tIns="0" rIns="0" bIns="0" rtlCol="0" anchor="t"/>
          <a:lstStyle/>
          <a:p>
            <a:pPr marL="0" indent="0">
              <a:lnSpc>
                <a:spcPts val="3000"/>
              </a:lnSpc>
              <a:buNone/>
            </a:pPr>
            <a:r>
              <a:rPr lang="en-US" sz="1850" dirty="0">
                <a:solidFill>
                  <a:srgbClr val="00002E"/>
                </a:solidFill>
                <a:latin typeface="PT Sans" pitchFamily="34" charset="0"/>
                <a:ea typeface="PT Sans" pitchFamily="34" charset="-122"/>
                <a:cs typeface="PT Sans" pitchFamily="34" charset="-120"/>
              </a:rPr>
              <a:t>Reinforcement learning involves training agents to interact with an environment and learn through trial and error. This is commonly used in robotics, game playing, and control systems.</a:t>
            </a:r>
            <a:endParaRPr lang="en-US" sz="1850" dirty="0"/>
          </a:p>
        </p:txBody>
      </p:sp>
      <p:sp>
        <p:nvSpPr>
          <p:cNvPr id="12" name="Shape 10"/>
          <p:cNvSpPr/>
          <p:nvPr/>
        </p:nvSpPr>
        <p:spPr>
          <a:xfrm>
            <a:off x="7434858" y="4634270"/>
            <a:ext cx="6357818" cy="2935010"/>
          </a:xfrm>
          <a:prstGeom prst="roundRect">
            <a:avLst>
              <a:gd name="adj" fmla="val 12234"/>
            </a:avLst>
          </a:prstGeom>
          <a:solidFill>
            <a:srgbClr val="F3F3FF"/>
          </a:solidFill>
          <a:ln w="22860">
            <a:solidFill>
              <a:srgbClr val="2D4DF2"/>
            </a:solidFill>
            <a:prstDash val="solid"/>
          </a:ln>
        </p:spPr>
      </p:sp>
      <p:sp>
        <p:nvSpPr>
          <p:cNvPr id="13" name="Text 11"/>
          <p:cNvSpPr/>
          <p:nvPr/>
        </p:nvSpPr>
        <p:spPr>
          <a:xfrm>
            <a:off x="7697033" y="4896445"/>
            <a:ext cx="2816185" cy="351949"/>
          </a:xfrm>
          <a:prstGeom prst="rect">
            <a:avLst/>
          </a:prstGeom>
          <a:noFill/>
          <a:ln/>
        </p:spPr>
        <p:txBody>
          <a:bodyPr wrap="none" lIns="0" tIns="0" rIns="0" bIns="0" rtlCol="0" anchor="t"/>
          <a:lstStyle/>
          <a:p>
            <a:pPr marL="0" indent="0">
              <a:lnSpc>
                <a:spcPts val="2750"/>
              </a:lnSpc>
              <a:buNone/>
            </a:pPr>
            <a:r>
              <a:rPr lang="en-US" sz="2200" dirty="0">
                <a:solidFill>
                  <a:srgbClr val="00002E"/>
                </a:solidFill>
                <a:latin typeface="Nunito Semi Bold" pitchFamily="34" charset="0"/>
                <a:ea typeface="Nunito Semi Bold" pitchFamily="34" charset="-122"/>
                <a:cs typeface="Nunito Semi Bold" pitchFamily="34" charset="-120"/>
              </a:rPr>
              <a:t>Deep Learning</a:t>
            </a:r>
            <a:endParaRPr lang="en-US" sz="2200" dirty="0"/>
          </a:p>
        </p:txBody>
      </p:sp>
      <p:sp>
        <p:nvSpPr>
          <p:cNvPr id="14" name="Text 12"/>
          <p:cNvSpPr/>
          <p:nvPr/>
        </p:nvSpPr>
        <p:spPr>
          <a:xfrm>
            <a:off x="7697033" y="5391983"/>
            <a:ext cx="5833467" cy="1915120"/>
          </a:xfrm>
          <a:prstGeom prst="rect">
            <a:avLst/>
          </a:prstGeom>
          <a:noFill/>
          <a:ln/>
        </p:spPr>
        <p:txBody>
          <a:bodyPr wrap="square" lIns="0" tIns="0" rIns="0" bIns="0" rtlCol="0" anchor="t"/>
          <a:lstStyle/>
          <a:p>
            <a:pPr marL="0" indent="0">
              <a:lnSpc>
                <a:spcPts val="3000"/>
              </a:lnSpc>
              <a:buNone/>
            </a:pPr>
            <a:r>
              <a:rPr lang="en-US" sz="1850" dirty="0">
                <a:solidFill>
                  <a:srgbClr val="00002E"/>
                </a:solidFill>
                <a:latin typeface="PT Sans" pitchFamily="34" charset="0"/>
                <a:ea typeface="PT Sans" pitchFamily="34" charset="-122"/>
                <a:cs typeface="PT Sans" pitchFamily="34" charset="-120"/>
              </a:rPr>
              <a:t>Deep learning utilizes artificial neural networks with multiple layers to extract complex patterns from data. It has achieved remarkable success in areas like image recognition, natural language processing, and speech synthesis.</a:t>
            </a:r>
            <a:endParaRPr lang="en-US" sz="18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EFB2871-CEC5-6444-C35D-E7D608B99460}"/>
              </a:ext>
            </a:extLst>
          </p:cNvPr>
          <p:cNvPicPr>
            <a:picLocks noChangeAspect="1"/>
          </p:cNvPicPr>
          <p:nvPr/>
        </p:nvPicPr>
        <p:blipFill>
          <a:blip r:embed="rId2"/>
          <a:stretch>
            <a:fillRect/>
          </a:stretch>
        </p:blipFill>
        <p:spPr>
          <a:xfrm>
            <a:off x="1109546" y="1114424"/>
            <a:ext cx="12282363" cy="6646825"/>
          </a:xfrm>
          <a:prstGeom prst="rect">
            <a:avLst/>
          </a:prstGeom>
        </p:spPr>
      </p:pic>
      <p:sp>
        <p:nvSpPr>
          <p:cNvPr id="3" name="TextBox 2">
            <a:extLst>
              <a:ext uri="{FF2B5EF4-FFF2-40B4-BE49-F238E27FC236}">
                <a16:creationId xmlns:a16="http://schemas.microsoft.com/office/drawing/2014/main" id="{DA498CCB-EC02-3A2A-9E79-19C696B6F73D}"/>
              </a:ext>
            </a:extLst>
          </p:cNvPr>
          <p:cNvSpPr txBox="1"/>
          <p:nvPr/>
        </p:nvSpPr>
        <p:spPr>
          <a:xfrm>
            <a:off x="1109547" y="468351"/>
            <a:ext cx="7298474" cy="461665"/>
          </a:xfrm>
          <a:prstGeom prst="rect">
            <a:avLst/>
          </a:prstGeom>
          <a:noFill/>
        </p:spPr>
        <p:txBody>
          <a:bodyPr wrap="square" rtlCol="0">
            <a:spAutoFit/>
          </a:bodyPr>
          <a:lstStyle/>
          <a:p>
            <a:r>
              <a:rPr lang="en-US" sz="2400" b="1" dirty="0">
                <a:latin typeface="Times New Roman" panose="02020603050405020304" pitchFamily="18" charset="0"/>
                <a:cs typeface="Times New Roman" panose="02020603050405020304" pitchFamily="18" charset="0"/>
              </a:rPr>
              <a:t>SUPERVISED MACHINE LEARNING</a:t>
            </a:r>
            <a:endParaRPr lang="en-IN" sz="2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248386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32E37A-257C-A0AE-F8E8-89EB87A3247F}"/>
              </a:ext>
            </a:extLst>
          </p:cNvPr>
          <p:cNvPicPr>
            <a:picLocks noChangeAspect="1"/>
          </p:cNvPicPr>
          <p:nvPr/>
        </p:nvPicPr>
        <p:blipFill>
          <a:blip r:embed="rId2"/>
          <a:stretch>
            <a:fillRect/>
          </a:stretch>
        </p:blipFill>
        <p:spPr>
          <a:xfrm>
            <a:off x="497711" y="1423686"/>
            <a:ext cx="13646552" cy="6273479"/>
          </a:xfrm>
          <a:prstGeom prst="rect">
            <a:avLst/>
          </a:prstGeom>
        </p:spPr>
      </p:pic>
      <p:sp>
        <p:nvSpPr>
          <p:cNvPr id="3" name="TextBox 2">
            <a:extLst>
              <a:ext uri="{FF2B5EF4-FFF2-40B4-BE49-F238E27FC236}">
                <a16:creationId xmlns:a16="http://schemas.microsoft.com/office/drawing/2014/main" id="{264DC69B-D9B1-B6BB-A3B8-291351B17191}"/>
              </a:ext>
            </a:extLst>
          </p:cNvPr>
          <p:cNvSpPr txBox="1"/>
          <p:nvPr/>
        </p:nvSpPr>
        <p:spPr>
          <a:xfrm>
            <a:off x="497711" y="567159"/>
            <a:ext cx="9028254" cy="584775"/>
          </a:xfrm>
          <a:prstGeom prst="rect">
            <a:avLst/>
          </a:prstGeom>
          <a:noFill/>
        </p:spPr>
        <p:txBody>
          <a:bodyPr wrap="square" rtlCol="0">
            <a:spAutoFit/>
          </a:bodyPr>
          <a:lstStyle/>
          <a:p>
            <a:r>
              <a:rPr lang="en-US" sz="3200" b="1" dirty="0">
                <a:latin typeface="Times New Roman" panose="02020603050405020304" pitchFamily="18" charset="0"/>
                <a:cs typeface="Times New Roman" panose="02020603050405020304" pitchFamily="18" charset="0"/>
              </a:rPr>
              <a:t>UNSUPERVISED MACHINE LEARNING</a:t>
            </a:r>
            <a:endParaRPr lang="en-IN" sz="32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649006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64593" y="626150"/>
            <a:ext cx="6168271" cy="653891"/>
          </a:xfrm>
          <a:prstGeom prst="rect">
            <a:avLst/>
          </a:prstGeom>
          <a:noFill/>
          <a:ln/>
        </p:spPr>
        <p:txBody>
          <a:bodyPr wrap="none" lIns="0" tIns="0" rIns="0" bIns="0" rtlCol="0" anchor="t"/>
          <a:lstStyle/>
          <a:p>
            <a:pPr marL="0" indent="0">
              <a:lnSpc>
                <a:spcPts val="5100"/>
              </a:lnSpc>
              <a:buNone/>
            </a:pPr>
            <a:r>
              <a:rPr lang="en-US" sz="4100" dirty="0">
                <a:solidFill>
                  <a:srgbClr val="00002E"/>
                </a:solidFill>
                <a:latin typeface="Nunito Semi Bold" pitchFamily="34" charset="0"/>
                <a:ea typeface="Nunito Semi Bold" pitchFamily="34" charset="-122"/>
                <a:cs typeface="Nunito Semi Bold" pitchFamily="34" charset="-120"/>
              </a:rPr>
              <a:t>Applications of AI and ML</a:t>
            </a:r>
            <a:endParaRPr lang="en-US" sz="4100" dirty="0"/>
          </a:p>
        </p:txBody>
      </p:sp>
      <p:pic>
        <p:nvPicPr>
          <p:cNvPr id="4" name="Image 1" descr="preencoded.png"/>
          <p:cNvPicPr>
            <a:picLocks noChangeAspect="1"/>
          </p:cNvPicPr>
          <p:nvPr/>
        </p:nvPicPr>
        <p:blipFill>
          <a:blip r:embed="rId4"/>
          <a:stretch>
            <a:fillRect/>
          </a:stretch>
        </p:blipFill>
        <p:spPr>
          <a:xfrm>
            <a:off x="6264593" y="1613535"/>
            <a:ext cx="555784" cy="555784"/>
          </a:xfrm>
          <a:prstGeom prst="rect">
            <a:avLst/>
          </a:prstGeom>
        </p:spPr>
      </p:pic>
      <p:sp>
        <p:nvSpPr>
          <p:cNvPr id="5" name="Text 1"/>
          <p:cNvSpPr/>
          <p:nvPr/>
        </p:nvSpPr>
        <p:spPr>
          <a:xfrm>
            <a:off x="6264593" y="2391608"/>
            <a:ext cx="2615803" cy="326946"/>
          </a:xfrm>
          <a:prstGeom prst="rect">
            <a:avLst/>
          </a:prstGeom>
          <a:noFill/>
          <a:ln/>
        </p:spPr>
        <p:txBody>
          <a:bodyPr wrap="none" lIns="0" tIns="0" rIns="0" bIns="0" rtlCol="0" anchor="t"/>
          <a:lstStyle/>
          <a:p>
            <a:pPr marL="0" indent="0" algn="l">
              <a:lnSpc>
                <a:spcPts val="2550"/>
              </a:lnSpc>
              <a:buNone/>
            </a:pPr>
            <a:r>
              <a:rPr lang="en-US" sz="2050" dirty="0">
                <a:solidFill>
                  <a:srgbClr val="00002E"/>
                </a:solidFill>
                <a:latin typeface="Nunito Semi Bold" pitchFamily="34" charset="0"/>
                <a:ea typeface="Nunito Semi Bold" pitchFamily="34" charset="-122"/>
                <a:cs typeface="Nunito Semi Bold" pitchFamily="34" charset="-120"/>
              </a:rPr>
              <a:t>Autonomous Vehicles</a:t>
            </a:r>
            <a:endParaRPr lang="en-US" sz="2050" dirty="0"/>
          </a:p>
        </p:txBody>
      </p:sp>
      <p:sp>
        <p:nvSpPr>
          <p:cNvPr id="6" name="Text 2"/>
          <p:cNvSpPr/>
          <p:nvPr/>
        </p:nvSpPr>
        <p:spPr>
          <a:xfrm>
            <a:off x="6264593" y="2851904"/>
            <a:ext cx="3627001" cy="1067276"/>
          </a:xfrm>
          <a:prstGeom prst="rect">
            <a:avLst/>
          </a:prstGeom>
          <a:noFill/>
          <a:ln/>
        </p:spPr>
        <p:txBody>
          <a:bodyPr wrap="square" lIns="0" tIns="0" rIns="0" bIns="0" rtlCol="0" anchor="t"/>
          <a:lstStyle/>
          <a:p>
            <a:pPr marL="0" indent="0" algn="l">
              <a:lnSpc>
                <a:spcPts val="2800"/>
              </a:lnSpc>
              <a:buNone/>
            </a:pPr>
            <a:r>
              <a:rPr lang="en-US" sz="1750" dirty="0">
                <a:solidFill>
                  <a:srgbClr val="00002E"/>
                </a:solidFill>
                <a:latin typeface="PT Sans" pitchFamily="34" charset="0"/>
                <a:ea typeface="PT Sans" pitchFamily="34" charset="-122"/>
                <a:cs typeface="PT Sans" pitchFamily="34" charset="-120"/>
              </a:rPr>
              <a:t>AI-powered self-driving cars enhance safety, efficiency, and convenience, revolutionizing transportation.</a:t>
            </a:r>
            <a:endParaRPr lang="en-US" sz="1750" dirty="0"/>
          </a:p>
        </p:txBody>
      </p:sp>
      <p:pic>
        <p:nvPicPr>
          <p:cNvPr id="7" name="Image 2" descr="preencoded.png"/>
          <p:cNvPicPr>
            <a:picLocks noChangeAspect="1"/>
          </p:cNvPicPr>
          <p:nvPr/>
        </p:nvPicPr>
        <p:blipFill>
          <a:blip r:embed="rId5"/>
          <a:stretch>
            <a:fillRect/>
          </a:stretch>
        </p:blipFill>
        <p:spPr>
          <a:xfrm>
            <a:off x="10225088" y="1613535"/>
            <a:ext cx="555784" cy="555784"/>
          </a:xfrm>
          <a:prstGeom prst="rect">
            <a:avLst/>
          </a:prstGeom>
        </p:spPr>
      </p:pic>
      <p:sp>
        <p:nvSpPr>
          <p:cNvPr id="8" name="Text 3"/>
          <p:cNvSpPr/>
          <p:nvPr/>
        </p:nvSpPr>
        <p:spPr>
          <a:xfrm>
            <a:off x="10225088" y="2391608"/>
            <a:ext cx="2948345" cy="326946"/>
          </a:xfrm>
          <a:prstGeom prst="rect">
            <a:avLst/>
          </a:prstGeom>
          <a:noFill/>
          <a:ln/>
        </p:spPr>
        <p:txBody>
          <a:bodyPr wrap="none" lIns="0" tIns="0" rIns="0" bIns="0" rtlCol="0" anchor="t"/>
          <a:lstStyle/>
          <a:p>
            <a:pPr marL="0" indent="0" algn="l">
              <a:lnSpc>
                <a:spcPts val="2550"/>
              </a:lnSpc>
              <a:buNone/>
            </a:pPr>
            <a:r>
              <a:rPr lang="en-US" sz="2050" dirty="0">
                <a:solidFill>
                  <a:srgbClr val="00002E"/>
                </a:solidFill>
                <a:latin typeface="Nunito Semi Bold" pitchFamily="34" charset="0"/>
                <a:ea typeface="Nunito Semi Bold" pitchFamily="34" charset="-122"/>
                <a:cs typeface="Nunito Semi Bold" pitchFamily="34" charset="-120"/>
              </a:rPr>
              <a:t>Healthcare and Medicine</a:t>
            </a:r>
            <a:endParaRPr lang="en-US" sz="2050" dirty="0"/>
          </a:p>
        </p:txBody>
      </p:sp>
      <p:sp>
        <p:nvSpPr>
          <p:cNvPr id="9" name="Text 4"/>
          <p:cNvSpPr/>
          <p:nvPr/>
        </p:nvSpPr>
        <p:spPr>
          <a:xfrm>
            <a:off x="10225088" y="2851904"/>
            <a:ext cx="3627120" cy="1423035"/>
          </a:xfrm>
          <a:prstGeom prst="rect">
            <a:avLst/>
          </a:prstGeom>
          <a:noFill/>
          <a:ln/>
        </p:spPr>
        <p:txBody>
          <a:bodyPr wrap="square" lIns="0" tIns="0" rIns="0" bIns="0" rtlCol="0" anchor="t"/>
          <a:lstStyle/>
          <a:p>
            <a:pPr marL="0" indent="0" algn="l">
              <a:lnSpc>
                <a:spcPts val="2800"/>
              </a:lnSpc>
              <a:buNone/>
            </a:pPr>
            <a:r>
              <a:rPr lang="en-US" sz="1750" dirty="0">
                <a:solidFill>
                  <a:srgbClr val="00002E"/>
                </a:solidFill>
                <a:latin typeface="PT Sans" pitchFamily="34" charset="0"/>
                <a:ea typeface="PT Sans" pitchFamily="34" charset="-122"/>
                <a:cs typeface="PT Sans" pitchFamily="34" charset="-120"/>
              </a:rPr>
              <a:t>ML algorithms assist in disease diagnosis, drug discovery, personalized treatment plans, and medical imaging analysis.</a:t>
            </a:r>
            <a:endParaRPr lang="en-US" sz="1750" dirty="0"/>
          </a:p>
        </p:txBody>
      </p:sp>
      <p:pic>
        <p:nvPicPr>
          <p:cNvPr id="10" name="Image 3" descr="preencoded.png"/>
          <p:cNvPicPr>
            <a:picLocks noChangeAspect="1"/>
          </p:cNvPicPr>
          <p:nvPr/>
        </p:nvPicPr>
        <p:blipFill>
          <a:blip r:embed="rId6"/>
          <a:stretch>
            <a:fillRect/>
          </a:stretch>
        </p:blipFill>
        <p:spPr>
          <a:xfrm>
            <a:off x="6264593" y="4941927"/>
            <a:ext cx="555784" cy="555784"/>
          </a:xfrm>
          <a:prstGeom prst="rect">
            <a:avLst/>
          </a:prstGeom>
        </p:spPr>
      </p:pic>
      <p:sp>
        <p:nvSpPr>
          <p:cNvPr id="11" name="Text 5"/>
          <p:cNvSpPr/>
          <p:nvPr/>
        </p:nvSpPr>
        <p:spPr>
          <a:xfrm>
            <a:off x="6264593" y="5720001"/>
            <a:ext cx="2615803" cy="326946"/>
          </a:xfrm>
          <a:prstGeom prst="rect">
            <a:avLst/>
          </a:prstGeom>
          <a:noFill/>
          <a:ln/>
        </p:spPr>
        <p:txBody>
          <a:bodyPr wrap="none" lIns="0" tIns="0" rIns="0" bIns="0" rtlCol="0" anchor="t"/>
          <a:lstStyle/>
          <a:p>
            <a:pPr marL="0" indent="0" algn="l">
              <a:lnSpc>
                <a:spcPts val="2550"/>
              </a:lnSpc>
              <a:buNone/>
            </a:pPr>
            <a:r>
              <a:rPr lang="en-US" sz="2050" dirty="0">
                <a:solidFill>
                  <a:srgbClr val="00002E"/>
                </a:solidFill>
                <a:latin typeface="Nunito Semi Bold" pitchFamily="34" charset="0"/>
                <a:ea typeface="Nunito Semi Bold" pitchFamily="34" charset="-122"/>
                <a:cs typeface="Nunito Semi Bold" pitchFamily="34" charset="-120"/>
              </a:rPr>
              <a:t>Finance and Banking</a:t>
            </a:r>
            <a:endParaRPr lang="en-US" sz="2050" dirty="0"/>
          </a:p>
        </p:txBody>
      </p:sp>
      <p:sp>
        <p:nvSpPr>
          <p:cNvPr id="12" name="Text 6"/>
          <p:cNvSpPr/>
          <p:nvPr/>
        </p:nvSpPr>
        <p:spPr>
          <a:xfrm>
            <a:off x="6264593" y="6180296"/>
            <a:ext cx="3627001" cy="1423035"/>
          </a:xfrm>
          <a:prstGeom prst="rect">
            <a:avLst/>
          </a:prstGeom>
          <a:noFill/>
          <a:ln/>
        </p:spPr>
        <p:txBody>
          <a:bodyPr wrap="square" lIns="0" tIns="0" rIns="0" bIns="0" rtlCol="0" anchor="t"/>
          <a:lstStyle/>
          <a:p>
            <a:pPr marL="0" indent="0" algn="l">
              <a:lnSpc>
                <a:spcPts val="2800"/>
              </a:lnSpc>
              <a:buNone/>
            </a:pPr>
            <a:r>
              <a:rPr lang="en-US" sz="1750" dirty="0">
                <a:solidFill>
                  <a:srgbClr val="00002E"/>
                </a:solidFill>
                <a:latin typeface="PT Sans" pitchFamily="34" charset="0"/>
                <a:ea typeface="PT Sans" pitchFamily="34" charset="-122"/>
                <a:cs typeface="PT Sans" pitchFamily="34" charset="-120"/>
              </a:rPr>
              <a:t>AI and ML improve fraud detection, risk assessment, customer service, and investment strategies in the financial sector.</a:t>
            </a:r>
            <a:endParaRPr lang="en-US" sz="1750" dirty="0"/>
          </a:p>
        </p:txBody>
      </p:sp>
      <p:pic>
        <p:nvPicPr>
          <p:cNvPr id="13" name="Image 4" descr="preencoded.png"/>
          <p:cNvPicPr>
            <a:picLocks noChangeAspect="1"/>
          </p:cNvPicPr>
          <p:nvPr/>
        </p:nvPicPr>
        <p:blipFill>
          <a:blip r:embed="rId7"/>
          <a:stretch>
            <a:fillRect/>
          </a:stretch>
        </p:blipFill>
        <p:spPr>
          <a:xfrm>
            <a:off x="10225088" y="4941927"/>
            <a:ext cx="555784" cy="555784"/>
          </a:xfrm>
          <a:prstGeom prst="rect">
            <a:avLst/>
          </a:prstGeom>
        </p:spPr>
      </p:pic>
      <p:sp>
        <p:nvSpPr>
          <p:cNvPr id="14" name="Text 7"/>
          <p:cNvSpPr/>
          <p:nvPr/>
        </p:nvSpPr>
        <p:spPr>
          <a:xfrm>
            <a:off x="10225088" y="5720001"/>
            <a:ext cx="2762964" cy="326946"/>
          </a:xfrm>
          <a:prstGeom prst="rect">
            <a:avLst/>
          </a:prstGeom>
          <a:noFill/>
          <a:ln/>
        </p:spPr>
        <p:txBody>
          <a:bodyPr wrap="none" lIns="0" tIns="0" rIns="0" bIns="0" rtlCol="0" anchor="t"/>
          <a:lstStyle/>
          <a:p>
            <a:pPr marL="0" indent="0" algn="l">
              <a:lnSpc>
                <a:spcPts val="2550"/>
              </a:lnSpc>
              <a:buNone/>
            </a:pPr>
            <a:r>
              <a:rPr lang="en-US" sz="2050" dirty="0">
                <a:solidFill>
                  <a:srgbClr val="00002E"/>
                </a:solidFill>
                <a:latin typeface="Nunito Semi Bold" pitchFamily="34" charset="0"/>
                <a:ea typeface="Nunito Semi Bold" pitchFamily="34" charset="-122"/>
                <a:cs typeface="Nunito Semi Bold" pitchFamily="34" charset="-120"/>
              </a:rPr>
              <a:t>E-commerce and Retail</a:t>
            </a:r>
            <a:endParaRPr lang="en-US" sz="2050" dirty="0"/>
          </a:p>
        </p:txBody>
      </p:sp>
      <p:sp>
        <p:nvSpPr>
          <p:cNvPr id="15" name="Text 8"/>
          <p:cNvSpPr/>
          <p:nvPr/>
        </p:nvSpPr>
        <p:spPr>
          <a:xfrm>
            <a:off x="10225088" y="6180296"/>
            <a:ext cx="3627120" cy="1423035"/>
          </a:xfrm>
          <a:prstGeom prst="rect">
            <a:avLst/>
          </a:prstGeom>
          <a:noFill/>
          <a:ln/>
        </p:spPr>
        <p:txBody>
          <a:bodyPr wrap="square" lIns="0" tIns="0" rIns="0" bIns="0" rtlCol="0" anchor="t"/>
          <a:lstStyle/>
          <a:p>
            <a:pPr marL="0" indent="0" algn="l">
              <a:lnSpc>
                <a:spcPts val="2800"/>
              </a:lnSpc>
              <a:buNone/>
            </a:pPr>
            <a:r>
              <a:rPr lang="en-US" sz="1750" dirty="0">
                <a:solidFill>
                  <a:srgbClr val="00002E"/>
                </a:solidFill>
                <a:latin typeface="PT Sans" pitchFamily="34" charset="0"/>
                <a:ea typeface="PT Sans" pitchFamily="34" charset="-122"/>
                <a:cs typeface="PT Sans" pitchFamily="34" charset="-120"/>
              </a:rPr>
              <a:t>AI-powered recommendations, personalized shopping experiences, and automated customer service enhance online retail.</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613886" y="625197"/>
            <a:ext cx="6869430" cy="515779"/>
          </a:xfrm>
          <a:prstGeom prst="rect">
            <a:avLst/>
          </a:prstGeom>
          <a:noFill/>
          <a:ln/>
        </p:spPr>
        <p:txBody>
          <a:bodyPr wrap="none" lIns="0" tIns="0" rIns="0" bIns="0" rtlCol="0" anchor="t"/>
          <a:lstStyle/>
          <a:p>
            <a:pPr marL="0" indent="0">
              <a:lnSpc>
                <a:spcPts val="4050"/>
              </a:lnSpc>
              <a:buNone/>
            </a:pPr>
            <a:r>
              <a:rPr lang="en-US" sz="3200" dirty="0">
                <a:solidFill>
                  <a:srgbClr val="00002E"/>
                </a:solidFill>
                <a:latin typeface="Nunito Semi Bold" pitchFamily="34" charset="0"/>
                <a:ea typeface="Nunito Semi Bold" pitchFamily="34" charset="-122"/>
                <a:cs typeface="Nunito Semi Bold" pitchFamily="34" charset="-120"/>
              </a:rPr>
              <a:t>The Impact of AI and ML on Industry</a:t>
            </a:r>
            <a:endParaRPr lang="en-US" sz="3200" dirty="0"/>
          </a:p>
        </p:txBody>
      </p:sp>
      <p:sp>
        <p:nvSpPr>
          <p:cNvPr id="4" name="Text 1"/>
          <p:cNvSpPr/>
          <p:nvPr/>
        </p:nvSpPr>
        <p:spPr>
          <a:xfrm>
            <a:off x="613886" y="1491615"/>
            <a:ext cx="7916227" cy="578763"/>
          </a:xfrm>
          <a:prstGeom prst="rect">
            <a:avLst/>
          </a:prstGeom>
          <a:noFill/>
          <a:ln/>
        </p:spPr>
        <p:txBody>
          <a:bodyPr wrap="none" lIns="0" tIns="0" rIns="0" bIns="0" rtlCol="0" anchor="t"/>
          <a:lstStyle/>
          <a:p>
            <a:pPr marL="0" indent="0" algn="ctr">
              <a:lnSpc>
                <a:spcPts val="4550"/>
              </a:lnSpc>
              <a:buNone/>
            </a:pPr>
            <a:r>
              <a:rPr lang="en-US" sz="4550" dirty="0">
                <a:solidFill>
                  <a:srgbClr val="2D4DF2"/>
                </a:solidFill>
                <a:latin typeface="Nunito Semi Bold" pitchFamily="34" charset="0"/>
                <a:ea typeface="Nunito Semi Bold" pitchFamily="34" charset="-122"/>
                <a:cs typeface="Nunito Semi Bold" pitchFamily="34" charset="-120"/>
              </a:rPr>
              <a:t>20%</a:t>
            </a:r>
            <a:endParaRPr lang="en-US" sz="4550" dirty="0"/>
          </a:p>
        </p:txBody>
      </p:sp>
      <p:sp>
        <p:nvSpPr>
          <p:cNvPr id="5" name="Text 2"/>
          <p:cNvSpPr/>
          <p:nvPr/>
        </p:nvSpPr>
        <p:spPr>
          <a:xfrm>
            <a:off x="3540204" y="2289453"/>
            <a:ext cx="2063472" cy="257889"/>
          </a:xfrm>
          <a:prstGeom prst="rect">
            <a:avLst/>
          </a:prstGeom>
          <a:noFill/>
          <a:ln/>
        </p:spPr>
        <p:txBody>
          <a:bodyPr wrap="none" lIns="0" tIns="0" rIns="0" bIns="0" rtlCol="0" anchor="t"/>
          <a:lstStyle/>
          <a:p>
            <a:pPr marL="0" indent="0" algn="ctr">
              <a:lnSpc>
                <a:spcPts val="2000"/>
              </a:lnSpc>
              <a:buNone/>
            </a:pPr>
            <a:r>
              <a:rPr lang="en-US" sz="1600" dirty="0">
                <a:solidFill>
                  <a:srgbClr val="00002E"/>
                </a:solidFill>
                <a:latin typeface="Nunito Semi Bold" pitchFamily="34" charset="0"/>
                <a:ea typeface="Nunito Semi Bold" pitchFamily="34" charset="-122"/>
                <a:cs typeface="Nunito Semi Bold" pitchFamily="34" charset="-120"/>
              </a:rPr>
              <a:t>Increased Efficiency</a:t>
            </a:r>
            <a:endParaRPr lang="en-US" sz="1600" dirty="0"/>
          </a:p>
        </p:txBody>
      </p:sp>
      <p:sp>
        <p:nvSpPr>
          <p:cNvPr id="6" name="Text 3"/>
          <p:cNvSpPr/>
          <p:nvPr/>
        </p:nvSpPr>
        <p:spPr>
          <a:xfrm>
            <a:off x="613886" y="2652474"/>
            <a:ext cx="7916227" cy="561023"/>
          </a:xfrm>
          <a:prstGeom prst="rect">
            <a:avLst/>
          </a:prstGeom>
          <a:noFill/>
          <a:ln/>
        </p:spPr>
        <p:txBody>
          <a:bodyPr wrap="square" lIns="0" tIns="0" rIns="0" bIns="0" rtlCol="0" anchor="t"/>
          <a:lstStyle/>
          <a:p>
            <a:pPr marL="0" indent="0" algn="ctr">
              <a:lnSpc>
                <a:spcPts val="2200"/>
              </a:lnSpc>
              <a:buNone/>
            </a:pPr>
            <a:r>
              <a:rPr lang="en-US" sz="1350" dirty="0">
                <a:solidFill>
                  <a:srgbClr val="00002E"/>
                </a:solidFill>
                <a:latin typeface="PT Sans" pitchFamily="34" charset="0"/>
                <a:ea typeface="PT Sans" pitchFamily="34" charset="-122"/>
                <a:cs typeface="PT Sans" pitchFamily="34" charset="-120"/>
              </a:rPr>
              <a:t>AI and ML automate tasks, streamline processes, and optimize operations, boosting efficiency and productivity across various industries.</a:t>
            </a:r>
            <a:endParaRPr lang="en-US" sz="1350" dirty="0"/>
          </a:p>
        </p:txBody>
      </p:sp>
      <p:sp>
        <p:nvSpPr>
          <p:cNvPr id="7" name="Text 4"/>
          <p:cNvSpPr/>
          <p:nvPr/>
        </p:nvSpPr>
        <p:spPr>
          <a:xfrm>
            <a:off x="613886" y="3827264"/>
            <a:ext cx="7916227" cy="578763"/>
          </a:xfrm>
          <a:prstGeom prst="rect">
            <a:avLst/>
          </a:prstGeom>
          <a:noFill/>
          <a:ln/>
        </p:spPr>
        <p:txBody>
          <a:bodyPr wrap="none" lIns="0" tIns="0" rIns="0" bIns="0" rtlCol="0" anchor="t"/>
          <a:lstStyle/>
          <a:p>
            <a:pPr marL="0" indent="0" algn="ctr">
              <a:lnSpc>
                <a:spcPts val="4550"/>
              </a:lnSpc>
              <a:buNone/>
            </a:pPr>
            <a:r>
              <a:rPr lang="en-US" sz="4550" dirty="0">
                <a:solidFill>
                  <a:srgbClr val="018CE1"/>
                </a:solidFill>
                <a:latin typeface="Nunito Semi Bold" pitchFamily="34" charset="0"/>
                <a:ea typeface="Nunito Semi Bold" pitchFamily="34" charset="-122"/>
                <a:cs typeface="Nunito Semi Bold" pitchFamily="34" charset="-120"/>
              </a:rPr>
              <a:t>30%</a:t>
            </a:r>
            <a:endParaRPr lang="en-US" sz="4550" dirty="0"/>
          </a:p>
        </p:txBody>
      </p:sp>
      <p:sp>
        <p:nvSpPr>
          <p:cNvPr id="8" name="Text 5"/>
          <p:cNvSpPr/>
          <p:nvPr/>
        </p:nvSpPr>
        <p:spPr>
          <a:xfrm>
            <a:off x="3041094" y="4625102"/>
            <a:ext cx="3061692" cy="257889"/>
          </a:xfrm>
          <a:prstGeom prst="rect">
            <a:avLst/>
          </a:prstGeom>
          <a:noFill/>
          <a:ln/>
        </p:spPr>
        <p:txBody>
          <a:bodyPr wrap="none" lIns="0" tIns="0" rIns="0" bIns="0" rtlCol="0" anchor="t"/>
          <a:lstStyle/>
          <a:p>
            <a:pPr marL="0" indent="0" algn="ctr">
              <a:lnSpc>
                <a:spcPts val="2000"/>
              </a:lnSpc>
              <a:buNone/>
            </a:pPr>
            <a:r>
              <a:rPr lang="en-US" sz="1600" dirty="0">
                <a:solidFill>
                  <a:srgbClr val="00002E"/>
                </a:solidFill>
                <a:latin typeface="Nunito Semi Bold" pitchFamily="34" charset="0"/>
                <a:ea typeface="Nunito Semi Bold" pitchFamily="34" charset="-122"/>
                <a:cs typeface="Nunito Semi Bold" pitchFamily="34" charset="-120"/>
              </a:rPr>
              <a:t>Enhanced Customer Experiences</a:t>
            </a:r>
            <a:endParaRPr lang="en-US" sz="1600" dirty="0"/>
          </a:p>
        </p:txBody>
      </p:sp>
      <p:sp>
        <p:nvSpPr>
          <p:cNvPr id="9" name="Text 6"/>
          <p:cNvSpPr/>
          <p:nvPr/>
        </p:nvSpPr>
        <p:spPr>
          <a:xfrm>
            <a:off x="613886" y="4988123"/>
            <a:ext cx="7916227" cy="561023"/>
          </a:xfrm>
          <a:prstGeom prst="rect">
            <a:avLst/>
          </a:prstGeom>
          <a:noFill/>
          <a:ln/>
        </p:spPr>
        <p:txBody>
          <a:bodyPr wrap="square" lIns="0" tIns="0" rIns="0" bIns="0" rtlCol="0" anchor="t"/>
          <a:lstStyle/>
          <a:p>
            <a:pPr marL="0" indent="0" algn="ctr">
              <a:lnSpc>
                <a:spcPts val="2200"/>
              </a:lnSpc>
              <a:buNone/>
            </a:pPr>
            <a:r>
              <a:rPr lang="en-US" sz="1350" dirty="0">
                <a:solidFill>
                  <a:srgbClr val="00002E"/>
                </a:solidFill>
                <a:latin typeface="PT Sans" pitchFamily="34" charset="0"/>
                <a:ea typeface="PT Sans" pitchFamily="34" charset="-122"/>
                <a:cs typeface="PT Sans" pitchFamily="34" charset="-120"/>
              </a:rPr>
              <a:t>Personalized recommendations, intelligent chatbots, and AI-powered customer service provide tailored and seamless experiences.</a:t>
            </a:r>
            <a:endParaRPr lang="en-US" sz="1350" dirty="0"/>
          </a:p>
        </p:txBody>
      </p:sp>
      <p:sp>
        <p:nvSpPr>
          <p:cNvPr id="10" name="Text 7"/>
          <p:cNvSpPr/>
          <p:nvPr/>
        </p:nvSpPr>
        <p:spPr>
          <a:xfrm>
            <a:off x="613886" y="6162913"/>
            <a:ext cx="7916227" cy="578763"/>
          </a:xfrm>
          <a:prstGeom prst="rect">
            <a:avLst/>
          </a:prstGeom>
          <a:noFill/>
          <a:ln/>
        </p:spPr>
        <p:txBody>
          <a:bodyPr wrap="none" lIns="0" tIns="0" rIns="0" bIns="0" rtlCol="0" anchor="t"/>
          <a:lstStyle/>
          <a:p>
            <a:pPr marL="0" indent="0" algn="ctr">
              <a:lnSpc>
                <a:spcPts val="4550"/>
              </a:lnSpc>
              <a:buNone/>
            </a:pPr>
            <a:r>
              <a:rPr lang="en-US" sz="4550" dirty="0">
                <a:solidFill>
                  <a:srgbClr val="DA33BF"/>
                </a:solidFill>
                <a:latin typeface="Nunito Semi Bold" pitchFamily="34" charset="0"/>
                <a:ea typeface="Nunito Semi Bold" pitchFamily="34" charset="-122"/>
                <a:cs typeface="Nunito Semi Bold" pitchFamily="34" charset="-120"/>
              </a:rPr>
              <a:t>50%</a:t>
            </a:r>
            <a:endParaRPr lang="en-US" sz="4550" dirty="0"/>
          </a:p>
        </p:txBody>
      </p:sp>
      <p:sp>
        <p:nvSpPr>
          <p:cNvPr id="11" name="Text 8"/>
          <p:cNvSpPr/>
          <p:nvPr/>
        </p:nvSpPr>
        <p:spPr>
          <a:xfrm>
            <a:off x="3535680" y="6960751"/>
            <a:ext cx="2072640" cy="257889"/>
          </a:xfrm>
          <a:prstGeom prst="rect">
            <a:avLst/>
          </a:prstGeom>
          <a:noFill/>
          <a:ln/>
        </p:spPr>
        <p:txBody>
          <a:bodyPr wrap="none" lIns="0" tIns="0" rIns="0" bIns="0" rtlCol="0" anchor="t"/>
          <a:lstStyle/>
          <a:p>
            <a:pPr marL="0" indent="0" algn="ctr">
              <a:lnSpc>
                <a:spcPts val="2000"/>
              </a:lnSpc>
              <a:buNone/>
            </a:pPr>
            <a:r>
              <a:rPr lang="en-US" sz="1600" dirty="0">
                <a:solidFill>
                  <a:srgbClr val="00002E"/>
                </a:solidFill>
                <a:latin typeface="Nunito Semi Bold" pitchFamily="34" charset="0"/>
                <a:ea typeface="Nunito Semi Bold" pitchFamily="34" charset="-122"/>
                <a:cs typeface="Nunito Semi Bold" pitchFamily="34" charset="-120"/>
              </a:rPr>
              <a:t>New Business Models</a:t>
            </a:r>
            <a:endParaRPr lang="en-US" sz="1600" dirty="0"/>
          </a:p>
        </p:txBody>
      </p:sp>
      <p:sp>
        <p:nvSpPr>
          <p:cNvPr id="12" name="Text 9"/>
          <p:cNvSpPr/>
          <p:nvPr/>
        </p:nvSpPr>
        <p:spPr>
          <a:xfrm>
            <a:off x="613886" y="7323773"/>
            <a:ext cx="7916227" cy="280511"/>
          </a:xfrm>
          <a:prstGeom prst="rect">
            <a:avLst/>
          </a:prstGeom>
          <a:noFill/>
          <a:ln/>
        </p:spPr>
        <p:txBody>
          <a:bodyPr wrap="none" lIns="0" tIns="0" rIns="0" bIns="0" rtlCol="0" anchor="t"/>
          <a:lstStyle/>
          <a:p>
            <a:pPr marL="0" indent="0" algn="ctr">
              <a:lnSpc>
                <a:spcPts val="2200"/>
              </a:lnSpc>
              <a:buNone/>
            </a:pPr>
            <a:r>
              <a:rPr lang="en-US" sz="1350" dirty="0">
                <a:solidFill>
                  <a:srgbClr val="00002E"/>
                </a:solidFill>
                <a:latin typeface="PT Sans" pitchFamily="34" charset="0"/>
                <a:ea typeface="PT Sans" pitchFamily="34" charset="-122"/>
                <a:cs typeface="PT Sans" pitchFamily="34" charset="-120"/>
              </a:rPr>
              <a:t>AI and ML enable innovative business models, fostering new products, services, and revenue streams.</a:t>
            </a:r>
            <a:endParaRPr lang="en-US" sz="13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106</TotalTime>
  <Words>1274</Words>
  <Application>Microsoft Office PowerPoint</Application>
  <PresentationFormat>Custom</PresentationFormat>
  <Paragraphs>116</Paragraphs>
  <Slides>13</Slides>
  <Notes>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PT Sans</vt:lpstr>
      <vt:lpstr>PT Sans Bold</vt:lpstr>
      <vt:lpstr>Times New Roman</vt:lpstr>
      <vt:lpstr>Nunito Semi Bold</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Sable Dayaram</cp:lastModifiedBy>
  <cp:revision>2</cp:revision>
  <dcterms:created xsi:type="dcterms:W3CDTF">2024-10-10T01:33:10Z</dcterms:created>
  <dcterms:modified xsi:type="dcterms:W3CDTF">2024-10-19T16:31:11Z</dcterms:modified>
</cp:coreProperties>
</file>